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29"/>
  </p:notesMasterIdLst>
  <p:handoutMasterIdLst>
    <p:handoutMasterId r:id="rId30"/>
  </p:handoutMasterIdLst>
  <p:sldIdLst>
    <p:sldId id="262" r:id="rId5"/>
    <p:sldId id="264" r:id="rId6"/>
    <p:sldId id="265" r:id="rId7"/>
    <p:sldId id="266" r:id="rId8"/>
    <p:sldId id="267" r:id="rId9"/>
    <p:sldId id="268" r:id="rId10"/>
    <p:sldId id="282" r:id="rId11"/>
    <p:sldId id="283" r:id="rId12"/>
    <p:sldId id="284" r:id="rId13"/>
    <p:sldId id="269" r:id="rId14"/>
    <p:sldId id="270" r:id="rId15"/>
    <p:sldId id="271" r:id="rId16"/>
    <p:sldId id="272" r:id="rId17"/>
    <p:sldId id="273" r:id="rId18"/>
    <p:sldId id="275" r:id="rId19"/>
    <p:sldId id="277" r:id="rId20"/>
    <p:sldId id="285" r:id="rId21"/>
    <p:sldId id="286" r:id="rId22"/>
    <p:sldId id="287" r:id="rId23"/>
    <p:sldId id="288" r:id="rId24"/>
    <p:sldId id="289" r:id="rId25"/>
    <p:sldId id="290" r:id="rId26"/>
    <p:sldId id="278" r:id="rId27"/>
    <p:sldId id="281"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600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607B21B-2809-4609-9587-2D558F601324}" v="6" dt="2023-09-25T08:00:55.394"/>
    <p1510:client id="{B5512704-6DD0-4B3C-9902-FF5B88CAD529}" v="17" dt="2023-09-24T20:24:37.0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autoAdjust="0"/>
  </p:normalViewPr>
  <p:slideViewPr>
    <p:cSldViewPr snapToGrid="0">
      <p:cViewPr varScale="1">
        <p:scale>
          <a:sx n="82" d="100"/>
          <a:sy n="82" d="100"/>
        </p:scale>
        <p:origin x="720" y="72"/>
      </p:cViewPr>
      <p:guideLst/>
    </p:cSldViewPr>
  </p:slideViewPr>
  <p:outlineViewPr>
    <p:cViewPr>
      <p:scale>
        <a:sx n="33" d="100"/>
        <a:sy n="33" d="100"/>
      </p:scale>
      <p:origin x="0" y="-3206"/>
    </p:cViewPr>
  </p:outlin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5/10/relationships/revisionInfo" Target="revisionInfo.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11/5/2023</a:t>
            </a:fld>
            <a:endParaRPr lang="en-US" dirty="0"/>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dirty="0"/>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3.jpe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11/5/2023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dirty="0"/>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11/5/2023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11/5/2023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85A2B-0794-424D-A22C-7CBBBC2DF672}"/>
              </a:ext>
            </a:extLst>
          </p:cNvPr>
          <p:cNvSpPr>
            <a:spLocks noGrp="1"/>
          </p:cNvSpPr>
          <p:nvPr>
            <p:ph type="ctrTitle"/>
          </p:nvPr>
        </p:nvSpPr>
        <p:spPr>
          <a:xfrm>
            <a:off x="2105024" y="1406524"/>
            <a:ext cx="8791575" cy="2195513"/>
          </a:xfrm>
        </p:spPr>
        <p:txBody>
          <a:bodyPr>
            <a:normAutofit/>
          </a:bodyPr>
          <a:lstStyle/>
          <a:p>
            <a:r>
              <a:rPr lang="en-US" sz="7200" b="1" dirty="0">
                <a:solidFill>
                  <a:srgbClr val="0070C0"/>
                </a:solidFill>
              </a:rPr>
              <a:t>AIR QUALITY PREDICTION</a:t>
            </a:r>
            <a:endParaRPr lang="en-IN" sz="7200" b="1" dirty="0">
              <a:solidFill>
                <a:srgbClr val="0070C0"/>
              </a:solidFill>
            </a:endParaRPr>
          </a:p>
        </p:txBody>
      </p:sp>
      <p:sp>
        <p:nvSpPr>
          <p:cNvPr id="3" name="Subtitle 2">
            <a:extLst>
              <a:ext uri="{FF2B5EF4-FFF2-40B4-BE49-F238E27FC236}">
                <a16:creationId xmlns:a16="http://schemas.microsoft.com/office/drawing/2014/main" id="{EB0750DF-B56C-35DF-5CE2-7E341FF049D5}"/>
              </a:ext>
            </a:extLst>
          </p:cNvPr>
          <p:cNvSpPr>
            <a:spLocks noGrp="1"/>
          </p:cNvSpPr>
          <p:nvPr>
            <p:ph type="subTitle" idx="1"/>
          </p:nvPr>
        </p:nvSpPr>
        <p:spPr>
          <a:xfrm>
            <a:off x="2266949" y="3316287"/>
            <a:ext cx="8791575" cy="2046288"/>
          </a:xfrm>
        </p:spPr>
        <p:txBody>
          <a:bodyPr>
            <a:normAutofit fontScale="85000" lnSpcReduction="10000"/>
          </a:bodyPr>
          <a:lstStyle/>
          <a:p>
            <a:endParaRPr lang="en-US" dirty="0"/>
          </a:p>
          <a:p>
            <a:r>
              <a:rPr lang="en-IN" dirty="0"/>
              <a:t>          </a:t>
            </a:r>
          </a:p>
          <a:p>
            <a:r>
              <a:rPr lang="en-IN" dirty="0"/>
              <a:t>               </a:t>
            </a:r>
            <a:r>
              <a:rPr lang="en-IN" dirty="0">
                <a:solidFill>
                  <a:schemeClr val="tx1"/>
                </a:solidFill>
              </a:rPr>
              <a:t>presented by                                                        under the guidance of</a:t>
            </a:r>
          </a:p>
          <a:p>
            <a:r>
              <a:rPr lang="en-IN" dirty="0">
                <a:solidFill>
                  <a:schemeClr val="tx1"/>
                </a:solidFill>
              </a:rPr>
              <a:t>               </a:t>
            </a:r>
            <a:r>
              <a:rPr lang="en-IN" dirty="0">
                <a:solidFill>
                  <a:schemeClr val="tx1"/>
                </a:solidFill>
                <a:latin typeface="Segoe UI Variable Display Semib" pitchFamily="2" charset="0"/>
              </a:rPr>
              <a:t>m</a:t>
            </a:r>
            <a:r>
              <a:rPr lang="en-IN" dirty="0">
                <a:solidFill>
                  <a:schemeClr val="tx1"/>
                </a:solidFill>
              </a:rPr>
              <a:t>. Harsha Vardhan Chary                                 d. </a:t>
            </a:r>
            <a:r>
              <a:rPr lang="en-IN" dirty="0">
                <a:solidFill>
                  <a:schemeClr val="tx1"/>
                </a:solidFill>
                <a:latin typeface="Segoe UI Variable Display Semib" pitchFamily="2" charset="0"/>
              </a:rPr>
              <a:t>Ramesh </a:t>
            </a:r>
            <a:r>
              <a:rPr lang="en-IN" dirty="0">
                <a:solidFill>
                  <a:schemeClr val="tx1"/>
                </a:solidFill>
              </a:rPr>
              <a:t>                                       </a:t>
            </a:r>
          </a:p>
          <a:p>
            <a:r>
              <a:rPr lang="en-IN" dirty="0">
                <a:solidFill>
                  <a:schemeClr val="tx1"/>
                </a:solidFill>
              </a:rPr>
              <a:t>               2203a52162                                                         </a:t>
            </a:r>
            <a:r>
              <a:rPr lang="en-IN" dirty="0" err="1">
                <a:solidFill>
                  <a:schemeClr val="tx1"/>
                </a:solidFill>
                <a:latin typeface="Segoe UI Variable Display Semib" pitchFamily="2" charset="0"/>
              </a:rPr>
              <a:t>ASst</a:t>
            </a:r>
            <a:r>
              <a:rPr lang="en-IN" dirty="0">
                <a:solidFill>
                  <a:schemeClr val="tx1"/>
                </a:solidFill>
              </a:rPr>
              <a:t> prof (</a:t>
            </a:r>
            <a:r>
              <a:rPr lang="en-IN" dirty="0" err="1">
                <a:solidFill>
                  <a:schemeClr val="tx1"/>
                </a:solidFill>
                <a:latin typeface="Segoe UI Variable Display Semib" pitchFamily="2" charset="0"/>
              </a:rPr>
              <a:t>Cse</a:t>
            </a:r>
            <a:r>
              <a:rPr lang="en-IN" dirty="0">
                <a:solidFill>
                  <a:schemeClr val="tx1"/>
                </a:solidFill>
              </a:rPr>
              <a:t> ai &amp; ml)</a:t>
            </a:r>
          </a:p>
        </p:txBody>
      </p:sp>
    </p:spTree>
    <p:extLst>
      <p:ext uri="{BB962C8B-B14F-4D97-AF65-F5344CB8AC3E}">
        <p14:creationId xmlns:p14="http://schemas.microsoft.com/office/powerpoint/2010/main" val="29700909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AED9F-9F36-B39E-60A2-4B773F7ACFF0}"/>
              </a:ext>
            </a:extLst>
          </p:cNvPr>
          <p:cNvSpPr>
            <a:spLocks noGrp="1"/>
          </p:cNvSpPr>
          <p:nvPr>
            <p:ph type="title"/>
          </p:nvPr>
        </p:nvSpPr>
        <p:spPr/>
        <p:txBody>
          <a:bodyPr/>
          <a:lstStyle/>
          <a:p>
            <a:r>
              <a:rPr lang="en-US" dirty="0"/>
              <a:t>Target Variable</a:t>
            </a:r>
            <a:br>
              <a:rPr lang="en-US" dirty="0"/>
            </a:br>
            <a:br>
              <a:rPr lang="en-US" dirty="0"/>
            </a:br>
            <a:endParaRPr lang="en-IN" dirty="0"/>
          </a:p>
        </p:txBody>
      </p:sp>
      <p:sp>
        <p:nvSpPr>
          <p:cNvPr id="4" name="Text Placeholder 3">
            <a:extLst>
              <a:ext uri="{FF2B5EF4-FFF2-40B4-BE49-F238E27FC236}">
                <a16:creationId xmlns:a16="http://schemas.microsoft.com/office/drawing/2014/main" id="{DC16C3DC-7494-BC9A-406D-FF89DD74813C}"/>
              </a:ext>
            </a:extLst>
          </p:cNvPr>
          <p:cNvSpPr>
            <a:spLocks noGrp="1"/>
          </p:cNvSpPr>
          <p:nvPr>
            <p:ph type="body" sz="half" idx="2"/>
          </p:nvPr>
        </p:nvSpPr>
        <p:spPr>
          <a:xfrm>
            <a:off x="942392" y="1632858"/>
            <a:ext cx="6133529" cy="4273420"/>
          </a:xfrm>
        </p:spPr>
        <p:txBody>
          <a:bodyPr>
            <a:normAutofit/>
          </a:bodyPr>
          <a:lstStyle/>
          <a:p>
            <a:r>
              <a:rPr lang="en-US" sz="2400" dirty="0"/>
              <a:t>The target variable "CO" in the provided dataset most likely represents the concentration of Carbon Monoxide (CO) in the air. Carbon Monoxide is a colorless, odorless gas that can be harmful to both the environment and human health when present in high concentrations. It is a common air pollutant produced by the incomplete combustion of fossil fuels, such as gasoline and natural gas.</a:t>
            </a:r>
            <a:endParaRPr lang="en-IN" sz="2400" dirty="0"/>
          </a:p>
        </p:txBody>
      </p:sp>
      <p:pic>
        <p:nvPicPr>
          <p:cNvPr id="7" name="Picture Placeholder 6">
            <a:extLst>
              <a:ext uri="{FF2B5EF4-FFF2-40B4-BE49-F238E27FC236}">
                <a16:creationId xmlns:a16="http://schemas.microsoft.com/office/drawing/2014/main" id="{EA9ADB41-957A-53C0-1DC4-E99236D7B3F2}"/>
              </a:ext>
            </a:extLst>
          </p:cNvPr>
          <p:cNvPicPr>
            <a:picLocks noGrp="1" noChangeAspect="1"/>
          </p:cNvPicPr>
          <p:nvPr>
            <p:ph type="pic" idx="1"/>
          </p:nvPr>
        </p:nvPicPr>
        <p:blipFill>
          <a:blip r:embed="rId2"/>
          <a:srcRect t="2904" b="2904"/>
          <a:stretch>
            <a:fillRect/>
          </a:stretch>
        </p:blipFill>
        <p:spPr>
          <a:xfrm>
            <a:off x="7380288" y="609600"/>
            <a:ext cx="3667125" cy="5181600"/>
          </a:xfrm>
        </p:spPr>
      </p:pic>
    </p:spTree>
    <p:extLst>
      <p:ext uri="{BB962C8B-B14F-4D97-AF65-F5344CB8AC3E}">
        <p14:creationId xmlns:p14="http://schemas.microsoft.com/office/powerpoint/2010/main" val="29412283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4E801-31F7-529F-A5D0-4104BED91FF3}"/>
              </a:ext>
            </a:extLst>
          </p:cNvPr>
          <p:cNvSpPr>
            <a:spLocks noGrp="1"/>
          </p:cNvSpPr>
          <p:nvPr>
            <p:ph type="title"/>
          </p:nvPr>
        </p:nvSpPr>
        <p:spPr>
          <a:xfrm>
            <a:off x="1141413" y="609600"/>
            <a:ext cx="5934508" cy="589280"/>
          </a:xfrm>
        </p:spPr>
        <p:txBody>
          <a:bodyPr/>
          <a:lstStyle/>
          <a:p>
            <a:r>
              <a:rPr lang="en-US" dirty="0"/>
              <a:t>Linear Regression</a:t>
            </a:r>
            <a:endParaRPr lang="en-IN" dirty="0"/>
          </a:p>
        </p:txBody>
      </p:sp>
      <p:sp>
        <p:nvSpPr>
          <p:cNvPr id="3" name="Picture Placeholder 2">
            <a:extLst>
              <a:ext uri="{FF2B5EF4-FFF2-40B4-BE49-F238E27FC236}">
                <a16:creationId xmlns:a16="http://schemas.microsoft.com/office/drawing/2014/main" id="{2BAD3949-C854-0140-D592-AA244CA7C9B2}"/>
              </a:ext>
            </a:extLst>
          </p:cNvPr>
          <p:cNvSpPr>
            <a:spLocks noGrp="1"/>
          </p:cNvSpPr>
          <p:nvPr>
            <p:ph type="pic" idx="1"/>
          </p:nvPr>
        </p:nvSpPr>
        <p:spPr/>
        <p:txBody>
          <a:bodyPr/>
          <a:lstStyle/>
          <a:p>
            <a:endParaRPr lang="en-IN"/>
          </a:p>
        </p:txBody>
      </p:sp>
      <p:sp>
        <p:nvSpPr>
          <p:cNvPr id="4" name="Text Placeholder 3">
            <a:extLst>
              <a:ext uri="{FF2B5EF4-FFF2-40B4-BE49-F238E27FC236}">
                <a16:creationId xmlns:a16="http://schemas.microsoft.com/office/drawing/2014/main" id="{99FD80CF-D74B-E768-548A-10862B4B2E77}"/>
              </a:ext>
            </a:extLst>
          </p:cNvPr>
          <p:cNvSpPr>
            <a:spLocks noGrp="1"/>
          </p:cNvSpPr>
          <p:nvPr>
            <p:ph type="body" sz="half" idx="2"/>
          </p:nvPr>
        </p:nvSpPr>
        <p:spPr>
          <a:xfrm>
            <a:off x="1141410" y="1127760"/>
            <a:ext cx="10247950" cy="5496560"/>
          </a:xfrm>
        </p:spPr>
        <p:txBody>
          <a:bodyPr/>
          <a:lstStyle/>
          <a:p>
            <a:endParaRPr lang="en-IN" dirty="0"/>
          </a:p>
        </p:txBody>
      </p:sp>
      <p:pic>
        <p:nvPicPr>
          <p:cNvPr id="6" name="Picture 5">
            <a:extLst>
              <a:ext uri="{FF2B5EF4-FFF2-40B4-BE49-F238E27FC236}">
                <a16:creationId xmlns:a16="http://schemas.microsoft.com/office/drawing/2014/main" id="{41F78B22-409A-A6C3-936D-9B64A574BAC0}"/>
              </a:ext>
            </a:extLst>
          </p:cNvPr>
          <p:cNvPicPr>
            <a:picLocks noChangeAspect="1"/>
          </p:cNvPicPr>
          <p:nvPr/>
        </p:nvPicPr>
        <p:blipFill>
          <a:blip r:embed="rId2"/>
          <a:stretch>
            <a:fillRect/>
          </a:stretch>
        </p:blipFill>
        <p:spPr>
          <a:xfrm>
            <a:off x="1336897" y="1198880"/>
            <a:ext cx="9518205" cy="5259332"/>
          </a:xfrm>
          <a:prstGeom prst="rect">
            <a:avLst/>
          </a:prstGeom>
        </p:spPr>
      </p:pic>
    </p:spTree>
    <p:extLst>
      <p:ext uri="{BB962C8B-B14F-4D97-AF65-F5344CB8AC3E}">
        <p14:creationId xmlns:p14="http://schemas.microsoft.com/office/powerpoint/2010/main" val="11527677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12AFE-11F9-C95C-944D-E0E5888CCE37}"/>
              </a:ext>
            </a:extLst>
          </p:cNvPr>
          <p:cNvSpPr>
            <a:spLocks noGrp="1"/>
          </p:cNvSpPr>
          <p:nvPr>
            <p:ph type="title"/>
          </p:nvPr>
        </p:nvSpPr>
        <p:spPr>
          <a:xfrm>
            <a:off x="1141413" y="609600"/>
            <a:ext cx="5934508" cy="365760"/>
          </a:xfrm>
        </p:spPr>
        <p:txBody>
          <a:bodyPr>
            <a:normAutofit fontScale="90000"/>
          </a:bodyPr>
          <a:lstStyle/>
          <a:p>
            <a:r>
              <a:rPr lang="en-US" dirty="0"/>
              <a:t>Linear regression Output</a:t>
            </a:r>
            <a:endParaRPr lang="en-IN" dirty="0"/>
          </a:p>
        </p:txBody>
      </p:sp>
      <p:sp>
        <p:nvSpPr>
          <p:cNvPr id="3" name="Picture Placeholder 2">
            <a:extLst>
              <a:ext uri="{FF2B5EF4-FFF2-40B4-BE49-F238E27FC236}">
                <a16:creationId xmlns:a16="http://schemas.microsoft.com/office/drawing/2014/main" id="{DAE50CC9-6EC9-8E64-E8F0-5A6859790FC6}"/>
              </a:ext>
            </a:extLst>
          </p:cNvPr>
          <p:cNvSpPr>
            <a:spLocks noGrp="1"/>
          </p:cNvSpPr>
          <p:nvPr>
            <p:ph type="pic" idx="1"/>
          </p:nvPr>
        </p:nvSpPr>
        <p:spPr/>
        <p:txBody>
          <a:bodyPr/>
          <a:lstStyle/>
          <a:p>
            <a:endParaRPr lang="en-IN"/>
          </a:p>
        </p:txBody>
      </p:sp>
      <p:sp>
        <p:nvSpPr>
          <p:cNvPr id="4" name="Text Placeholder 3">
            <a:extLst>
              <a:ext uri="{FF2B5EF4-FFF2-40B4-BE49-F238E27FC236}">
                <a16:creationId xmlns:a16="http://schemas.microsoft.com/office/drawing/2014/main" id="{21A35D40-F85B-5841-90F8-C86A1FF72892}"/>
              </a:ext>
            </a:extLst>
          </p:cNvPr>
          <p:cNvSpPr>
            <a:spLocks noGrp="1"/>
          </p:cNvSpPr>
          <p:nvPr>
            <p:ph type="body" sz="half" idx="2"/>
          </p:nvPr>
        </p:nvSpPr>
        <p:spPr>
          <a:xfrm>
            <a:off x="1141410" y="975360"/>
            <a:ext cx="10065070" cy="5537200"/>
          </a:xfrm>
        </p:spPr>
        <p:txBody>
          <a:bodyPr/>
          <a:lstStyle/>
          <a:p>
            <a:endParaRPr lang="en-IN" dirty="0"/>
          </a:p>
        </p:txBody>
      </p:sp>
      <p:pic>
        <p:nvPicPr>
          <p:cNvPr id="6" name="Picture 5">
            <a:extLst>
              <a:ext uri="{FF2B5EF4-FFF2-40B4-BE49-F238E27FC236}">
                <a16:creationId xmlns:a16="http://schemas.microsoft.com/office/drawing/2014/main" id="{DB44D2AE-C9A4-0363-D374-13D46D1691B7}"/>
              </a:ext>
            </a:extLst>
          </p:cNvPr>
          <p:cNvPicPr>
            <a:picLocks noChangeAspect="1"/>
          </p:cNvPicPr>
          <p:nvPr/>
        </p:nvPicPr>
        <p:blipFill>
          <a:blip r:embed="rId2"/>
          <a:stretch>
            <a:fillRect/>
          </a:stretch>
        </p:blipFill>
        <p:spPr>
          <a:xfrm>
            <a:off x="590073" y="1066799"/>
            <a:ext cx="11011854" cy="5418085"/>
          </a:xfrm>
          <a:prstGeom prst="rect">
            <a:avLst/>
          </a:prstGeom>
        </p:spPr>
      </p:pic>
    </p:spTree>
    <p:extLst>
      <p:ext uri="{BB962C8B-B14F-4D97-AF65-F5344CB8AC3E}">
        <p14:creationId xmlns:p14="http://schemas.microsoft.com/office/powerpoint/2010/main" val="2947042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71409-D267-C02B-E705-0A8120380B34}"/>
              </a:ext>
            </a:extLst>
          </p:cNvPr>
          <p:cNvSpPr>
            <a:spLocks noGrp="1"/>
          </p:cNvSpPr>
          <p:nvPr>
            <p:ph type="title"/>
          </p:nvPr>
        </p:nvSpPr>
        <p:spPr>
          <a:xfrm>
            <a:off x="1141413" y="609600"/>
            <a:ext cx="5934508" cy="589280"/>
          </a:xfrm>
        </p:spPr>
        <p:txBody>
          <a:bodyPr/>
          <a:lstStyle/>
          <a:p>
            <a:r>
              <a:rPr lang="en-US" dirty="0"/>
              <a:t>Linear Regression Output</a:t>
            </a:r>
            <a:endParaRPr lang="en-IN" dirty="0"/>
          </a:p>
        </p:txBody>
      </p:sp>
      <p:sp>
        <p:nvSpPr>
          <p:cNvPr id="3" name="Picture Placeholder 2">
            <a:extLst>
              <a:ext uri="{FF2B5EF4-FFF2-40B4-BE49-F238E27FC236}">
                <a16:creationId xmlns:a16="http://schemas.microsoft.com/office/drawing/2014/main" id="{4B8C0CB3-30C0-4427-3D61-872B907B411E}"/>
              </a:ext>
            </a:extLst>
          </p:cNvPr>
          <p:cNvSpPr>
            <a:spLocks noGrp="1"/>
          </p:cNvSpPr>
          <p:nvPr>
            <p:ph type="pic" idx="1"/>
          </p:nvPr>
        </p:nvSpPr>
        <p:spPr/>
        <p:txBody>
          <a:bodyPr/>
          <a:lstStyle/>
          <a:p>
            <a:endParaRPr lang="en-IN"/>
          </a:p>
        </p:txBody>
      </p:sp>
      <p:sp>
        <p:nvSpPr>
          <p:cNvPr id="4" name="Text Placeholder 3">
            <a:extLst>
              <a:ext uri="{FF2B5EF4-FFF2-40B4-BE49-F238E27FC236}">
                <a16:creationId xmlns:a16="http://schemas.microsoft.com/office/drawing/2014/main" id="{77718AC9-132E-FCE5-609F-F0C07135B29A}"/>
              </a:ext>
            </a:extLst>
          </p:cNvPr>
          <p:cNvSpPr>
            <a:spLocks noGrp="1"/>
          </p:cNvSpPr>
          <p:nvPr>
            <p:ph type="body" sz="half" idx="2"/>
          </p:nvPr>
        </p:nvSpPr>
        <p:spPr>
          <a:xfrm>
            <a:off x="1141410" y="1269999"/>
            <a:ext cx="10136190" cy="4978399"/>
          </a:xfrm>
        </p:spPr>
        <p:txBody>
          <a:bodyPr/>
          <a:lstStyle/>
          <a:p>
            <a:endParaRPr lang="en-IN" dirty="0"/>
          </a:p>
        </p:txBody>
      </p:sp>
      <p:pic>
        <p:nvPicPr>
          <p:cNvPr id="7" name="Picture 6">
            <a:extLst>
              <a:ext uri="{FF2B5EF4-FFF2-40B4-BE49-F238E27FC236}">
                <a16:creationId xmlns:a16="http://schemas.microsoft.com/office/drawing/2014/main" id="{C2F4C68D-1A89-AC4D-141E-A0DF71E08D2E}"/>
              </a:ext>
            </a:extLst>
          </p:cNvPr>
          <p:cNvPicPr>
            <a:picLocks noChangeAspect="1"/>
          </p:cNvPicPr>
          <p:nvPr/>
        </p:nvPicPr>
        <p:blipFill>
          <a:blip r:embed="rId2"/>
          <a:stretch>
            <a:fillRect/>
          </a:stretch>
        </p:blipFill>
        <p:spPr>
          <a:xfrm>
            <a:off x="2495238" y="1135181"/>
            <a:ext cx="7201524" cy="5368256"/>
          </a:xfrm>
          <a:prstGeom prst="rect">
            <a:avLst/>
          </a:prstGeom>
        </p:spPr>
      </p:pic>
      <p:pic>
        <p:nvPicPr>
          <p:cNvPr id="6" name="Picture 5">
            <a:extLst>
              <a:ext uri="{FF2B5EF4-FFF2-40B4-BE49-F238E27FC236}">
                <a16:creationId xmlns:a16="http://schemas.microsoft.com/office/drawing/2014/main" id="{CE11D95A-AE63-B934-CA77-70DFADEAF43A}"/>
              </a:ext>
            </a:extLst>
          </p:cNvPr>
          <p:cNvPicPr>
            <a:picLocks noChangeAspect="1"/>
          </p:cNvPicPr>
          <p:nvPr/>
        </p:nvPicPr>
        <p:blipFill>
          <a:blip r:embed="rId3"/>
          <a:stretch>
            <a:fillRect/>
          </a:stretch>
        </p:blipFill>
        <p:spPr>
          <a:xfrm>
            <a:off x="7500395" y="3124173"/>
            <a:ext cx="3808136" cy="609653"/>
          </a:xfrm>
          <a:prstGeom prst="rect">
            <a:avLst/>
          </a:prstGeom>
        </p:spPr>
      </p:pic>
    </p:spTree>
    <p:extLst>
      <p:ext uri="{BB962C8B-B14F-4D97-AF65-F5344CB8AC3E}">
        <p14:creationId xmlns:p14="http://schemas.microsoft.com/office/powerpoint/2010/main" val="10587658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FAA06-A625-9B96-E08C-EDAA535E8A27}"/>
              </a:ext>
            </a:extLst>
          </p:cNvPr>
          <p:cNvSpPr>
            <a:spLocks noGrp="1"/>
          </p:cNvSpPr>
          <p:nvPr>
            <p:ph type="title"/>
          </p:nvPr>
        </p:nvSpPr>
        <p:spPr>
          <a:xfrm>
            <a:off x="1141413" y="609600"/>
            <a:ext cx="5934508" cy="711200"/>
          </a:xfrm>
        </p:spPr>
        <p:txBody>
          <a:bodyPr/>
          <a:lstStyle/>
          <a:p>
            <a:r>
              <a:rPr lang="en-US" dirty="0"/>
              <a:t>Support vector machine</a:t>
            </a:r>
            <a:endParaRPr lang="en-IN" dirty="0"/>
          </a:p>
        </p:txBody>
      </p:sp>
      <p:sp>
        <p:nvSpPr>
          <p:cNvPr id="3" name="Picture Placeholder 2">
            <a:extLst>
              <a:ext uri="{FF2B5EF4-FFF2-40B4-BE49-F238E27FC236}">
                <a16:creationId xmlns:a16="http://schemas.microsoft.com/office/drawing/2014/main" id="{2C8B3FD9-D7BB-B3AB-6B28-084A87B22FDA}"/>
              </a:ext>
            </a:extLst>
          </p:cNvPr>
          <p:cNvSpPr>
            <a:spLocks noGrp="1"/>
          </p:cNvSpPr>
          <p:nvPr>
            <p:ph type="pic" idx="1"/>
          </p:nvPr>
        </p:nvSpPr>
        <p:spPr/>
        <p:txBody>
          <a:bodyPr/>
          <a:lstStyle/>
          <a:p>
            <a:endParaRPr lang="en-IN"/>
          </a:p>
        </p:txBody>
      </p:sp>
      <p:sp>
        <p:nvSpPr>
          <p:cNvPr id="4" name="Text Placeholder 3">
            <a:extLst>
              <a:ext uri="{FF2B5EF4-FFF2-40B4-BE49-F238E27FC236}">
                <a16:creationId xmlns:a16="http://schemas.microsoft.com/office/drawing/2014/main" id="{043F10DE-1BD5-061D-D17E-48FC9EC712C5}"/>
              </a:ext>
            </a:extLst>
          </p:cNvPr>
          <p:cNvSpPr>
            <a:spLocks noGrp="1"/>
          </p:cNvSpPr>
          <p:nvPr>
            <p:ph type="body" sz="half" idx="2"/>
          </p:nvPr>
        </p:nvSpPr>
        <p:spPr>
          <a:xfrm>
            <a:off x="1141410" y="1320800"/>
            <a:ext cx="10156510" cy="4927600"/>
          </a:xfrm>
        </p:spPr>
        <p:txBody>
          <a:bodyPr/>
          <a:lstStyle/>
          <a:p>
            <a:endParaRPr lang="en-IN" dirty="0"/>
          </a:p>
        </p:txBody>
      </p:sp>
      <p:pic>
        <p:nvPicPr>
          <p:cNvPr id="6" name="Picture 5">
            <a:extLst>
              <a:ext uri="{FF2B5EF4-FFF2-40B4-BE49-F238E27FC236}">
                <a16:creationId xmlns:a16="http://schemas.microsoft.com/office/drawing/2014/main" id="{58ACAF51-0B30-E8B0-946D-4DB920D5C146}"/>
              </a:ext>
            </a:extLst>
          </p:cNvPr>
          <p:cNvPicPr>
            <a:picLocks noChangeAspect="1"/>
          </p:cNvPicPr>
          <p:nvPr/>
        </p:nvPicPr>
        <p:blipFill>
          <a:blip r:embed="rId2"/>
          <a:stretch>
            <a:fillRect/>
          </a:stretch>
        </p:blipFill>
        <p:spPr>
          <a:xfrm>
            <a:off x="1253070" y="1382009"/>
            <a:ext cx="9685859" cy="4927600"/>
          </a:xfrm>
          <a:prstGeom prst="rect">
            <a:avLst/>
          </a:prstGeom>
        </p:spPr>
      </p:pic>
    </p:spTree>
    <p:extLst>
      <p:ext uri="{BB962C8B-B14F-4D97-AF65-F5344CB8AC3E}">
        <p14:creationId xmlns:p14="http://schemas.microsoft.com/office/powerpoint/2010/main" val="958923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EEB65-D38E-DDBF-7071-BB4C13F16FB2}"/>
              </a:ext>
            </a:extLst>
          </p:cNvPr>
          <p:cNvSpPr>
            <a:spLocks noGrp="1"/>
          </p:cNvSpPr>
          <p:nvPr>
            <p:ph type="title"/>
          </p:nvPr>
        </p:nvSpPr>
        <p:spPr>
          <a:xfrm>
            <a:off x="1141413" y="609600"/>
            <a:ext cx="5934508" cy="579120"/>
          </a:xfrm>
        </p:spPr>
        <p:txBody>
          <a:bodyPr/>
          <a:lstStyle/>
          <a:p>
            <a:r>
              <a:rPr lang="en-US" dirty="0"/>
              <a:t>SVM </a:t>
            </a:r>
            <a:r>
              <a:rPr lang="en-US" dirty="0" err="1"/>
              <a:t>OUTPUt</a:t>
            </a:r>
            <a:endParaRPr lang="en-IN" dirty="0"/>
          </a:p>
        </p:txBody>
      </p:sp>
      <p:sp>
        <p:nvSpPr>
          <p:cNvPr id="3" name="Picture Placeholder 2">
            <a:extLst>
              <a:ext uri="{FF2B5EF4-FFF2-40B4-BE49-F238E27FC236}">
                <a16:creationId xmlns:a16="http://schemas.microsoft.com/office/drawing/2014/main" id="{28304543-B030-F1D8-B4E4-7B19D3C1B3C3}"/>
              </a:ext>
            </a:extLst>
          </p:cNvPr>
          <p:cNvSpPr>
            <a:spLocks noGrp="1"/>
          </p:cNvSpPr>
          <p:nvPr>
            <p:ph type="pic" idx="1"/>
          </p:nvPr>
        </p:nvSpPr>
        <p:spPr/>
        <p:txBody>
          <a:bodyPr/>
          <a:lstStyle/>
          <a:p>
            <a:endParaRPr lang="en-IN"/>
          </a:p>
        </p:txBody>
      </p:sp>
      <p:sp>
        <p:nvSpPr>
          <p:cNvPr id="4" name="Text Placeholder 3">
            <a:extLst>
              <a:ext uri="{FF2B5EF4-FFF2-40B4-BE49-F238E27FC236}">
                <a16:creationId xmlns:a16="http://schemas.microsoft.com/office/drawing/2014/main" id="{A19A6A94-035A-A18A-A49D-AE77A8104E75}"/>
              </a:ext>
            </a:extLst>
          </p:cNvPr>
          <p:cNvSpPr>
            <a:spLocks noGrp="1"/>
          </p:cNvSpPr>
          <p:nvPr>
            <p:ph type="body" sz="half" idx="2"/>
          </p:nvPr>
        </p:nvSpPr>
        <p:spPr>
          <a:xfrm>
            <a:off x="1141410" y="1188720"/>
            <a:ext cx="9983790" cy="5516880"/>
          </a:xfrm>
        </p:spPr>
        <p:txBody>
          <a:bodyPr/>
          <a:lstStyle/>
          <a:p>
            <a:endParaRPr lang="en-IN" dirty="0"/>
          </a:p>
        </p:txBody>
      </p:sp>
      <p:pic>
        <p:nvPicPr>
          <p:cNvPr id="6" name="Picture 5">
            <a:extLst>
              <a:ext uri="{FF2B5EF4-FFF2-40B4-BE49-F238E27FC236}">
                <a16:creationId xmlns:a16="http://schemas.microsoft.com/office/drawing/2014/main" id="{0E9A1E32-B7EC-E5AC-B541-8376CC1EF8F8}"/>
              </a:ext>
            </a:extLst>
          </p:cNvPr>
          <p:cNvPicPr>
            <a:picLocks noChangeAspect="1"/>
          </p:cNvPicPr>
          <p:nvPr/>
        </p:nvPicPr>
        <p:blipFill>
          <a:blip r:embed="rId2"/>
          <a:stretch>
            <a:fillRect/>
          </a:stretch>
        </p:blipFill>
        <p:spPr>
          <a:xfrm>
            <a:off x="837744" y="1188720"/>
            <a:ext cx="10516511" cy="5303785"/>
          </a:xfrm>
          <a:prstGeom prst="rect">
            <a:avLst/>
          </a:prstGeom>
        </p:spPr>
      </p:pic>
    </p:spTree>
    <p:extLst>
      <p:ext uri="{BB962C8B-B14F-4D97-AF65-F5344CB8AC3E}">
        <p14:creationId xmlns:p14="http://schemas.microsoft.com/office/powerpoint/2010/main" val="23201175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FD191-7332-381A-B3E9-55B88EC3E700}"/>
              </a:ext>
            </a:extLst>
          </p:cNvPr>
          <p:cNvSpPr>
            <a:spLocks noGrp="1"/>
          </p:cNvSpPr>
          <p:nvPr>
            <p:ph type="title"/>
          </p:nvPr>
        </p:nvSpPr>
        <p:spPr>
          <a:xfrm>
            <a:off x="1141413" y="609600"/>
            <a:ext cx="5934508" cy="731520"/>
          </a:xfrm>
        </p:spPr>
        <p:txBody>
          <a:bodyPr/>
          <a:lstStyle/>
          <a:p>
            <a:r>
              <a:rPr lang="en-US" dirty="0"/>
              <a:t>SVM </a:t>
            </a:r>
            <a:r>
              <a:rPr lang="en-US" dirty="0" err="1"/>
              <a:t>OUTput</a:t>
            </a:r>
            <a:endParaRPr lang="en-IN" dirty="0"/>
          </a:p>
        </p:txBody>
      </p:sp>
      <p:sp>
        <p:nvSpPr>
          <p:cNvPr id="3" name="Picture Placeholder 2">
            <a:extLst>
              <a:ext uri="{FF2B5EF4-FFF2-40B4-BE49-F238E27FC236}">
                <a16:creationId xmlns:a16="http://schemas.microsoft.com/office/drawing/2014/main" id="{634A638E-ECA3-B917-9CD3-2FE983B0089A}"/>
              </a:ext>
            </a:extLst>
          </p:cNvPr>
          <p:cNvSpPr>
            <a:spLocks noGrp="1"/>
          </p:cNvSpPr>
          <p:nvPr>
            <p:ph type="pic" idx="1"/>
          </p:nvPr>
        </p:nvSpPr>
        <p:spPr/>
        <p:txBody>
          <a:bodyPr/>
          <a:lstStyle/>
          <a:p>
            <a:endParaRPr lang="en-IN"/>
          </a:p>
        </p:txBody>
      </p:sp>
      <p:sp>
        <p:nvSpPr>
          <p:cNvPr id="4" name="Text Placeholder 3">
            <a:extLst>
              <a:ext uri="{FF2B5EF4-FFF2-40B4-BE49-F238E27FC236}">
                <a16:creationId xmlns:a16="http://schemas.microsoft.com/office/drawing/2014/main" id="{CD35DFB9-D0C1-A25D-4E35-C6D37445EFDA}"/>
              </a:ext>
            </a:extLst>
          </p:cNvPr>
          <p:cNvSpPr>
            <a:spLocks noGrp="1"/>
          </p:cNvSpPr>
          <p:nvPr>
            <p:ph type="body" sz="half" idx="2"/>
          </p:nvPr>
        </p:nvSpPr>
        <p:spPr>
          <a:xfrm>
            <a:off x="1141410" y="1270000"/>
            <a:ext cx="9906001" cy="5334000"/>
          </a:xfrm>
        </p:spPr>
        <p:txBody>
          <a:bodyPr/>
          <a:lstStyle/>
          <a:p>
            <a:endParaRPr lang="en-IN" dirty="0"/>
          </a:p>
        </p:txBody>
      </p:sp>
      <p:pic>
        <p:nvPicPr>
          <p:cNvPr id="7" name="Picture 6">
            <a:extLst>
              <a:ext uri="{FF2B5EF4-FFF2-40B4-BE49-F238E27FC236}">
                <a16:creationId xmlns:a16="http://schemas.microsoft.com/office/drawing/2014/main" id="{0F35F035-DEE3-7432-2458-8E16E4C5680D}"/>
              </a:ext>
            </a:extLst>
          </p:cNvPr>
          <p:cNvPicPr>
            <a:picLocks noChangeAspect="1"/>
          </p:cNvPicPr>
          <p:nvPr/>
        </p:nvPicPr>
        <p:blipFill>
          <a:blip r:embed="rId2"/>
          <a:stretch>
            <a:fillRect/>
          </a:stretch>
        </p:blipFill>
        <p:spPr>
          <a:xfrm>
            <a:off x="1141410" y="1270000"/>
            <a:ext cx="8254336" cy="5334000"/>
          </a:xfrm>
          <a:prstGeom prst="rect">
            <a:avLst/>
          </a:prstGeom>
        </p:spPr>
      </p:pic>
      <p:pic>
        <p:nvPicPr>
          <p:cNvPr id="9" name="Picture 8">
            <a:extLst>
              <a:ext uri="{FF2B5EF4-FFF2-40B4-BE49-F238E27FC236}">
                <a16:creationId xmlns:a16="http://schemas.microsoft.com/office/drawing/2014/main" id="{0F8110CD-B5BF-465A-5233-B20D33E2B2A5}"/>
              </a:ext>
            </a:extLst>
          </p:cNvPr>
          <p:cNvPicPr>
            <a:picLocks noChangeAspect="1"/>
          </p:cNvPicPr>
          <p:nvPr/>
        </p:nvPicPr>
        <p:blipFill>
          <a:blip r:embed="rId3"/>
          <a:stretch>
            <a:fillRect/>
          </a:stretch>
        </p:blipFill>
        <p:spPr>
          <a:xfrm>
            <a:off x="8125428" y="3082260"/>
            <a:ext cx="3889094" cy="1119350"/>
          </a:xfrm>
          <a:prstGeom prst="rect">
            <a:avLst/>
          </a:prstGeom>
        </p:spPr>
      </p:pic>
    </p:spTree>
    <p:extLst>
      <p:ext uri="{BB962C8B-B14F-4D97-AF65-F5344CB8AC3E}">
        <p14:creationId xmlns:p14="http://schemas.microsoft.com/office/powerpoint/2010/main" val="3688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A727C29C-66F6-770B-62EA-28F2E16C65CF}"/>
              </a:ext>
            </a:extLst>
          </p:cNvPr>
          <p:cNvPicPr>
            <a:picLocks noGrp="1" noChangeAspect="1"/>
          </p:cNvPicPr>
          <p:nvPr>
            <p:ph idx="1"/>
          </p:nvPr>
        </p:nvPicPr>
        <p:blipFill>
          <a:blip r:embed="rId2"/>
          <a:stretch>
            <a:fillRect/>
          </a:stretch>
        </p:blipFill>
        <p:spPr>
          <a:xfrm>
            <a:off x="1141413" y="949325"/>
            <a:ext cx="8708643" cy="5382027"/>
          </a:xfrm>
        </p:spPr>
      </p:pic>
      <p:sp>
        <p:nvSpPr>
          <p:cNvPr id="5" name="Title 4">
            <a:extLst>
              <a:ext uri="{FF2B5EF4-FFF2-40B4-BE49-F238E27FC236}">
                <a16:creationId xmlns:a16="http://schemas.microsoft.com/office/drawing/2014/main" id="{B4978375-6E5A-4170-E7D6-8AD16BD4FDC9}"/>
              </a:ext>
            </a:extLst>
          </p:cNvPr>
          <p:cNvSpPr>
            <a:spLocks noGrp="1"/>
          </p:cNvSpPr>
          <p:nvPr>
            <p:ph type="title"/>
          </p:nvPr>
        </p:nvSpPr>
        <p:spPr>
          <a:xfrm>
            <a:off x="1141413" y="0"/>
            <a:ext cx="9905998" cy="1066799"/>
          </a:xfrm>
        </p:spPr>
        <p:txBody>
          <a:bodyPr/>
          <a:lstStyle/>
          <a:p>
            <a:r>
              <a:rPr lang="en-US" dirty="0">
                <a:solidFill>
                  <a:schemeClr val="bg1">
                    <a:lumMod val="95000"/>
                    <a:lumOff val="5000"/>
                  </a:schemeClr>
                </a:solidFill>
              </a:rPr>
              <a:t>Lasso Regression</a:t>
            </a:r>
            <a:endParaRPr lang="en-IN" dirty="0">
              <a:solidFill>
                <a:schemeClr val="bg1">
                  <a:lumMod val="95000"/>
                  <a:lumOff val="5000"/>
                </a:schemeClr>
              </a:solidFill>
            </a:endParaRPr>
          </a:p>
        </p:txBody>
      </p:sp>
    </p:spTree>
    <p:extLst>
      <p:ext uri="{BB962C8B-B14F-4D97-AF65-F5344CB8AC3E}">
        <p14:creationId xmlns:p14="http://schemas.microsoft.com/office/powerpoint/2010/main" val="25678866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D381E-EF74-A5E8-8C94-477AF14BE618}"/>
              </a:ext>
            </a:extLst>
          </p:cNvPr>
          <p:cNvSpPr>
            <a:spLocks noGrp="1"/>
          </p:cNvSpPr>
          <p:nvPr>
            <p:ph type="title"/>
          </p:nvPr>
        </p:nvSpPr>
        <p:spPr>
          <a:xfrm>
            <a:off x="1141413" y="462987"/>
            <a:ext cx="9905998" cy="1041721"/>
          </a:xfrm>
        </p:spPr>
        <p:txBody>
          <a:bodyPr>
            <a:normAutofit/>
          </a:bodyPr>
          <a:lstStyle/>
          <a:p>
            <a:r>
              <a:rPr lang="en-US" dirty="0">
                <a:solidFill>
                  <a:schemeClr val="bg1">
                    <a:lumMod val="95000"/>
                    <a:lumOff val="5000"/>
                  </a:schemeClr>
                </a:solidFill>
              </a:rPr>
              <a:t>Lasso regression output</a:t>
            </a:r>
            <a:endParaRPr lang="en-IN" dirty="0">
              <a:solidFill>
                <a:schemeClr val="bg1">
                  <a:lumMod val="95000"/>
                  <a:lumOff val="5000"/>
                </a:schemeClr>
              </a:solidFill>
            </a:endParaRPr>
          </a:p>
        </p:txBody>
      </p:sp>
      <p:pic>
        <p:nvPicPr>
          <p:cNvPr id="5" name="Content Placeholder 4">
            <a:extLst>
              <a:ext uri="{FF2B5EF4-FFF2-40B4-BE49-F238E27FC236}">
                <a16:creationId xmlns:a16="http://schemas.microsoft.com/office/drawing/2014/main" id="{6FDFA16B-C1E8-1EC5-94EC-EB6E4A158538}"/>
              </a:ext>
            </a:extLst>
          </p:cNvPr>
          <p:cNvPicPr>
            <a:picLocks noGrp="1" noChangeAspect="1"/>
          </p:cNvPicPr>
          <p:nvPr>
            <p:ph idx="1"/>
          </p:nvPr>
        </p:nvPicPr>
        <p:blipFill>
          <a:blip r:embed="rId2"/>
          <a:stretch>
            <a:fillRect/>
          </a:stretch>
        </p:blipFill>
        <p:spPr>
          <a:xfrm>
            <a:off x="2291788" y="1337778"/>
            <a:ext cx="6942338" cy="5316281"/>
          </a:xfrm>
        </p:spPr>
      </p:pic>
    </p:spTree>
    <p:extLst>
      <p:ext uri="{BB962C8B-B14F-4D97-AF65-F5344CB8AC3E}">
        <p14:creationId xmlns:p14="http://schemas.microsoft.com/office/powerpoint/2010/main" val="34348357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0A6F-A7AF-D85B-7A28-0350D500AEF5}"/>
              </a:ext>
            </a:extLst>
          </p:cNvPr>
          <p:cNvSpPr>
            <a:spLocks noGrp="1"/>
          </p:cNvSpPr>
          <p:nvPr>
            <p:ph type="title"/>
          </p:nvPr>
        </p:nvSpPr>
        <p:spPr>
          <a:xfrm>
            <a:off x="1141413" y="155576"/>
            <a:ext cx="9905998" cy="805124"/>
          </a:xfrm>
        </p:spPr>
        <p:txBody>
          <a:bodyPr/>
          <a:lstStyle/>
          <a:p>
            <a:r>
              <a:rPr lang="en-US" dirty="0">
                <a:solidFill>
                  <a:schemeClr val="bg1">
                    <a:lumMod val="95000"/>
                    <a:lumOff val="5000"/>
                  </a:schemeClr>
                </a:solidFill>
              </a:rPr>
              <a:t>Ridge regression</a:t>
            </a:r>
            <a:endParaRPr lang="en-IN" dirty="0">
              <a:solidFill>
                <a:schemeClr val="bg1">
                  <a:lumMod val="95000"/>
                  <a:lumOff val="5000"/>
                </a:schemeClr>
              </a:solidFill>
            </a:endParaRPr>
          </a:p>
        </p:txBody>
      </p:sp>
      <p:pic>
        <p:nvPicPr>
          <p:cNvPr id="5" name="Content Placeholder 4">
            <a:extLst>
              <a:ext uri="{FF2B5EF4-FFF2-40B4-BE49-F238E27FC236}">
                <a16:creationId xmlns:a16="http://schemas.microsoft.com/office/drawing/2014/main" id="{C3C26215-9561-D680-86C1-E32D4AAA72DF}"/>
              </a:ext>
            </a:extLst>
          </p:cNvPr>
          <p:cNvPicPr>
            <a:picLocks noGrp="1" noChangeAspect="1"/>
          </p:cNvPicPr>
          <p:nvPr>
            <p:ph idx="1"/>
          </p:nvPr>
        </p:nvPicPr>
        <p:blipFill>
          <a:blip r:embed="rId2"/>
          <a:stretch>
            <a:fillRect/>
          </a:stretch>
        </p:blipFill>
        <p:spPr>
          <a:xfrm>
            <a:off x="1400536" y="957368"/>
            <a:ext cx="8692587" cy="5745058"/>
          </a:xfrm>
        </p:spPr>
      </p:pic>
    </p:spTree>
    <p:extLst>
      <p:ext uri="{BB962C8B-B14F-4D97-AF65-F5344CB8AC3E}">
        <p14:creationId xmlns:p14="http://schemas.microsoft.com/office/powerpoint/2010/main" val="20002282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589D5-D7A6-9987-1C91-0FC0543985C0}"/>
              </a:ext>
            </a:extLst>
          </p:cNvPr>
          <p:cNvSpPr>
            <a:spLocks noGrp="1"/>
          </p:cNvSpPr>
          <p:nvPr>
            <p:ph type="title"/>
          </p:nvPr>
        </p:nvSpPr>
        <p:spPr>
          <a:xfrm>
            <a:off x="3135086" y="233264"/>
            <a:ext cx="9909076" cy="1434615"/>
          </a:xfrm>
        </p:spPr>
        <p:txBody>
          <a:bodyPr>
            <a:normAutofit/>
          </a:bodyPr>
          <a:lstStyle/>
          <a:p>
            <a:r>
              <a:rPr lang="en-US" sz="6600" b="1" dirty="0">
                <a:solidFill>
                  <a:schemeClr val="bg1"/>
                </a:solidFill>
              </a:rPr>
              <a:t>content</a:t>
            </a:r>
            <a:endParaRPr lang="en-IN" sz="6600" b="1" dirty="0">
              <a:solidFill>
                <a:schemeClr val="bg1"/>
              </a:solidFill>
            </a:endParaRPr>
          </a:p>
        </p:txBody>
      </p:sp>
      <p:sp>
        <p:nvSpPr>
          <p:cNvPr id="3" name="Content Placeholder 2">
            <a:extLst>
              <a:ext uri="{FF2B5EF4-FFF2-40B4-BE49-F238E27FC236}">
                <a16:creationId xmlns:a16="http://schemas.microsoft.com/office/drawing/2014/main" id="{DE990EE7-D7F7-0EF4-4638-50B484CC10F9}"/>
              </a:ext>
            </a:extLst>
          </p:cNvPr>
          <p:cNvSpPr>
            <a:spLocks noGrp="1"/>
          </p:cNvSpPr>
          <p:nvPr>
            <p:ph idx="1"/>
          </p:nvPr>
        </p:nvSpPr>
        <p:spPr/>
        <p:txBody>
          <a:bodyPr>
            <a:normAutofit lnSpcReduction="10000"/>
          </a:bodyPr>
          <a:lstStyle/>
          <a:p>
            <a:pPr marL="514350" indent="-514350">
              <a:buAutoNum type="arabicParenR"/>
            </a:pPr>
            <a:r>
              <a:rPr lang="en-US" sz="2800" dirty="0">
                <a:solidFill>
                  <a:schemeClr val="bg1"/>
                </a:solidFill>
              </a:rPr>
              <a:t>PROBLEM STATEMENT</a:t>
            </a:r>
          </a:p>
          <a:p>
            <a:pPr marL="514350" indent="-514350">
              <a:buAutoNum type="arabicParenR"/>
            </a:pPr>
            <a:r>
              <a:rPr lang="en-US" sz="2800" dirty="0">
                <a:solidFill>
                  <a:schemeClr val="bg1"/>
                </a:solidFill>
              </a:rPr>
              <a:t>INTRODUCTION</a:t>
            </a:r>
          </a:p>
          <a:p>
            <a:pPr marL="514350" indent="-514350">
              <a:buAutoNum type="arabicParenR"/>
            </a:pPr>
            <a:r>
              <a:rPr lang="en-US" sz="2800" dirty="0">
                <a:solidFill>
                  <a:schemeClr val="bg1"/>
                </a:solidFill>
              </a:rPr>
              <a:t>IMPLEMENTATION</a:t>
            </a:r>
          </a:p>
          <a:p>
            <a:pPr marL="514350" indent="-514350">
              <a:buAutoNum type="arabicParenR"/>
            </a:pPr>
            <a:r>
              <a:rPr lang="en-US" sz="2800" dirty="0">
                <a:solidFill>
                  <a:schemeClr val="bg1"/>
                </a:solidFill>
              </a:rPr>
              <a:t>RESULT &amp; COMPARISION</a:t>
            </a:r>
          </a:p>
          <a:p>
            <a:pPr marL="514350" indent="-514350">
              <a:buAutoNum type="arabicParenR"/>
            </a:pPr>
            <a:r>
              <a:rPr lang="en-US" sz="2800" dirty="0">
                <a:solidFill>
                  <a:schemeClr val="bg1"/>
                </a:solidFill>
              </a:rPr>
              <a:t>CONCLUSION</a:t>
            </a:r>
          </a:p>
          <a:p>
            <a:pPr marL="0" indent="0">
              <a:buNone/>
            </a:pPr>
            <a:r>
              <a:rPr lang="en-US" sz="2800" dirty="0">
                <a:solidFill>
                  <a:schemeClr val="bg1"/>
                </a:solidFill>
              </a:rPr>
              <a:t>            </a:t>
            </a:r>
          </a:p>
        </p:txBody>
      </p:sp>
    </p:spTree>
    <p:extLst>
      <p:ext uri="{BB962C8B-B14F-4D97-AF65-F5344CB8AC3E}">
        <p14:creationId xmlns:p14="http://schemas.microsoft.com/office/powerpoint/2010/main" val="30936960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A528A-966C-1CEC-32B8-9251B0BA4126}"/>
              </a:ext>
            </a:extLst>
          </p:cNvPr>
          <p:cNvSpPr>
            <a:spLocks noGrp="1"/>
          </p:cNvSpPr>
          <p:nvPr>
            <p:ph type="title"/>
          </p:nvPr>
        </p:nvSpPr>
        <p:spPr>
          <a:xfrm>
            <a:off x="1141413" y="208344"/>
            <a:ext cx="9905998" cy="858455"/>
          </a:xfrm>
        </p:spPr>
        <p:txBody>
          <a:bodyPr/>
          <a:lstStyle/>
          <a:p>
            <a:r>
              <a:rPr lang="en-US" dirty="0">
                <a:solidFill>
                  <a:schemeClr val="bg1">
                    <a:lumMod val="95000"/>
                    <a:lumOff val="5000"/>
                  </a:schemeClr>
                </a:solidFill>
              </a:rPr>
              <a:t>Ridge regression output</a:t>
            </a:r>
            <a:endParaRPr lang="en-IN" dirty="0">
              <a:solidFill>
                <a:schemeClr val="bg1">
                  <a:lumMod val="95000"/>
                  <a:lumOff val="5000"/>
                </a:schemeClr>
              </a:solidFill>
            </a:endParaRPr>
          </a:p>
        </p:txBody>
      </p:sp>
      <p:pic>
        <p:nvPicPr>
          <p:cNvPr id="5" name="Content Placeholder 4">
            <a:extLst>
              <a:ext uri="{FF2B5EF4-FFF2-40B4-BE49-F238E27FC236}">
                <a16:creationId xmlns:a16="http://schemas.microsoft.com/office/drawing/2014/main" id="{5C372803-1A23-CDAA-0FD3-C8651DFB4AD4}"/>
              </a:ext>
            </a:extLst>
          </p:cNvPr>
          <p:cNvPicPr>
            <a:picLocks noGrp="1" noChangeAspect="1"/>
          </p:cNvPicPr>
          <p:nvPr>
            <p:ph idx="1"/>
          </p:nvPr>
        </p:nvPicPr>
        <p:blipFill>
          <a:blip r:embed="rId2"/>
          <a:stretch>
            <a:fillRect/>
          </a:stretch>
        </p:blipFill>
        <p:spPr>
          <a:xfrm>
            <a:off x="1412112" y="1276768"/>
            <a:ext cx="7384648" cy="5022015"/>
          </a:xfrm>
        </p:spPr>
      </p:pic>
    </p:spTree>
    <p:extLst>
      <p:ext uri="{BB962C8B-B14F-4D97-AF65-F5344CB8AC3E}">
        <p14:creationId xmlns:p14="http://schemas.microsoft.com/office/powerpoint/2010/main" val="16119795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D4931-822F-B7FD-C038-EF8095480E6C}"/>
              </a:ext>
            </a:extLst>
          </p:cNvPr>
          <p:cNvSpPr>
            <a:spLocks noGrp="1"/>
          </p:cNvSpPr>
          <p:nvPr>
            <p:ph type="title"/>
          </p:nvPr>
        </p:nvSpPr>
        <p:spPr>
          <a:xfrm>
            <a:off x="1141413" y="-277791"/>
            <a:ext cx="9905998" cy="1261640"/>
          </a:xfrm>
        </p:spPr>
        <p:txBody>
          <a:bodyPr/>
          <a:lstStyle/>
          <a:p>
            <a:r>
              <a:rPr lang="en-US" dirty="0" err="1">
                <a:solidFill>
                  <a:schemeClr val="bg1">
                    <a:lumMod val="95000"/>
                    <a:lumOff val="5000"/>
                  </a:schemeClr>
                </a:solidFill>
              </a:rPr>
              <a:t>Knn</a:t>
            </a:r>
            <a:r>
              <a:rPr lang="en-US" dirty="0">
                <a:solidFill>
                  <a:schemeClr val="bg1">
                    <a:lumMod val="95000"/>
                    <a:lumOff val="5000"/>
                  </a:schemeClr>
                </a:solidFill>
              </a:rPr>
              <a:t> regression</a:t>
            </a:r>
            <a:endParaRPr lang="en-IN" dirty="0">
              <a:solidFill>
                <a:schemeClr val="bg1">
                  <a:lumMod val="95000"/>
                  <a:lumOff val="5000"/>
                </a:schemeClr>
              </a:solidFill>
            </a:endParaRPr>
          </a:p>
        </p:txBody>
      </p:sp>
      <p:pic>
        <p:nvPicPr>
          <p:cNvPr id="5" name="Content Placeholder 4">
            <a:extLst>
              <a:ext uri="{FF2B5EF4-FFF2-40B4-BE49-F238E27FC236}">
                <a16:creationId xmlns:a16="http://schemas.microsoft.com/office/drawing/2014/main" id="{C88EEBE3-745C-E1D3-5428-7E226F86391B}"/>
              </a:ext>
            </a:extLst>
          </p:cNvPr>
          <p:cNvPicPr>
            <a:picLocks noGrp="1" noChangeAspect="1"/>
          </p:cNvPicPr>
          <p:nvPr>
            <p:ph idx="1"/>
          </p:nvPr>
        </p:nvPicPr>
        <p:blipFill>
          <a:blip r:embed="rId2"/>
          <a:stretch>
            <a:fillRect/>
          </a:stretch>
        </p:blipFill>
        <p:spPr>
          <a:xfrm>
            <a:off x="1082504" y="750832"/>
            <a:ext cx="8721253" cy="5985633"/>
          </a:xfrm>
        </p:spPr>
      </p:pic>
    </p:spTree>
    <p:extLst>
      <p:ext uri="{BB962C8B-B14F-4D97-AF65-F5344CB8AC3E}">
        <p14:creationId xmlns:p14="http://schemas.microsoft.com/office/powerpoint/2010/main" val="19388288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EEEEC-87B0-A00F-FDB7-A6364B8DE091}"/>
              </a:ext>
            </a:extLst>
          </p:cNvPr>
          <p:cNvSpPr>
            <a:spLocks noGrp="1"/>
          </p:cNvSpPr>
          <p:nvPr>
            <p:ph type="title"/>
          </p:nvPr>
        </p:nvSpPr>
        <p:spPr>
          <a:xfrm>
            <a:off x="1141413" y="1"/>
            <a:ext cx="9905998" cy="972272"/>
          </a:xfrm>
        </p:spPr>
        <p:txBody>
          <a:bodyPr/>
          <a:lstStyle/>
          <a:p>
            <a:r>
              <a:rPr lang="en-US" dirty="0" err="1">
                <a:solidFill>
                  <a:schemeClr val="bg1">
                    <a:lumMod val="95000"/>
                    <a:lumOff val="5000"/>
                  </a:schemeClr>
                </a:solidFill>
              </a:rPr>
              <a:t>Knn</a:t>
            </a:r>
            <a:r>
              <a:rPr lang="en-US" dirty="0">
                <a:solidFill>
                  <a:schemeClr val="bg1">
                    <a:lumMod val="95000"/>
                    <a:lumOff val="5000"/>
                  </a:schemeClr>
                </a:solidFill>
              </a:rPr>
              <a:t> regression output</a:t>
            </a:r>
            <a:endParaRPr lang="en-IN" dirty="0"/>
          </a:p>
        </p:txBody>
      </p:sp>
      <p:pic>
        <p:nvPicPr>
          <p:cNvPr id="5" name="Content Placeholder 4">
            <a:extLst>
              <a:ext uri="{FF2B5EF4-FFF2-40B4-BE49-F238E27FC236}">
                <a16:creationId xmlns:a16="http://schemas.microsoft.com/office/drawing/2014/main" id="{681F0AA9-4E34-61D7-40C8-6A94A49CC74B}"/>
              </a:ext>
            </a:extLst>
          </p:cNvPr>
          <p:cNvPicPr>
            <a:picLocks noGrp="1" noChangeAspect="1"/>
          </p:cNvPicPr>
          <p:nvPr>
            <p:ph idx="1"/>
          </p:nvPr>
        </p:nvPicPr>
        <p:blipFill>
          <a:blip r:embed="rId2"/>
          <a:stretch>
            <a:fillRect/>
          </a:stretch>
        </p:blipFill>
        <p:spPr>
          <a:xfrm>
            <a:off x="1678329" y="761086"/>
            <a:ext cx="7236375" cy="6098698"/>
          </a:xfrm>
        </p:spPr>
      </p:pic>
    </p:spTree>
    <p:extLst>
      <p:ext uri="{BB962C8B-B14F-4D97-AF65-F5344CB8AC3E}">
        <p14:creationId xmlns:p14="http://schemas.microsoft.com/office/powerpoint/2010/main" val="42927449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B4EFE-B3CF-4340-D42C-EF5FADDD7D7A}"/>
              </a:ext>
            </a:extLst>
          </p:cNvPr>
          <p:cNvSpPr>
            <a:spLocks noGrp="1"/>
          </p:cNvSpPr>
          <p:nvPr>
            <p:ph type="title"/>
          </p:nvPr>
        </p:nvSpPr>
        <p:spPr>
          <a:xfrm>
            <a:off x="1141413" y="609600"/>
            <a:ext cx="5934508" cy="762000"/>
          </a:xfrm>
        </p:spPr>
        <p:txBody>
          <a:bodyPr/>
          <a:lstStyle/>
          <a:p>
            <a:r>
              <a:rPr lang="en-US" dirty="0"/>
              <a:t>Conclusion:</a:t>
            </a:r>
            <a:endParaRPr lang="en-IN" dirty="0"/>
          </a:p>
        </p:txBody>
      </p:sp>
      <p:pic>
        <p:nvPicPr>
          <p:cNvPr id="6" name="Picture Placeholder 5">
            <a:extLst>
              <a:ext uri="{FF2B5EF4-FFF2-40B4-BE49-F238E27FC236}">
                <a16:creationId xmlns:a16="http://schemas.microsoft.com/office/drawing/2014/main" id="{5BB108DB-6EFB-96E0-32B5-E630AEC51B5D}"/>
              </a:ext>
            </a:extLst>
          </p:cNvPr>
          <p:cNvPicPr>
            <a:picLocks noGrp="1" noChangeAspect="1"/>
          </p:cNvPicPr>
          <p:nvPr>
            <p:ph type="pic" idx="1"/>
          </p:nvPr>
        </p:nvPicPr>
        <p:blipFill>
          <a:blip r:embed="rId2"/>
          <a:srcRect t="2904" b="2904"/>
          <a:stretch>
            <a:fillRect/>
          </a:stretch>
        </p:blipFill>
        <p:spPr/>
      </p:pic>
      <p:sp>
        <p:nvSpPr>
          <p:cNvPr id="4" name="Text Placeholder 3">
            <a:extLst>
              <a:ext uri="{FF2B5EF4-FFF2-40B4-BE49-F238E27FC236}">
                <a16:creationId xmlns:a16="http://schemas.microsoft.com/office/drawing/2014/main" id="{1A76EB54-50B6-95C5-52A8-D05D1417997C}"/>
              </a:ext>
            </a:extLst>
          </p:cNvPr>
          <p:cNvSpPr>
            <a:spLocks noGrp="1"/>
          </p:cNvSpPr>
          <p:nvPr>
            <p:ph type="body" sz="half" idx="2"/>
          </p:nvPr>
        </p:nvSpPr>
        <p:spPr>
          <a:xfrm>
            <a:off x="1141410" y="1544320"/>
            <a:ext cx="5934508" cy="4246880"/>
          </a:xfrm>
        </p:spPr>
        <p:txBody>
          <a:bodyPr>
            <a:noAutofit/>
          </a:bodyPr>
          <a:lstStyle/>
          <a:p>
            <a:r>
              <a:rPr lang="en-US" sz="2400" dirty="0"/>
              <a:t>The "CO" variable in the dataset likely represents Carbon Monoxide levels in the air, a critical parameter for assessing air quality. Monitoring CO is essential for environmental and public health reasons, as it helps identify pollution sources and potential health risks. Accurate CO data enables policymakers and environmentalists to implement strategies for reducing emissions and improving overall air quality, ultimately contributing to a healthier and more sustainable environment.</a:t>
            </a:r>
            <a:endParaRPr lang="en-IN" sz="2400" dirty="0"/>
          </a:p>
        </p:txBody>
      </p:sp>
    </p:spTree>
    <p:extLst>
      <p:ext uri="{BB962C8B-B14F-4D97-AF65-F5344CB8AC3E}">
        <p14:creationId xmlns:p14="http://schemas.microsoft.com/office/powerpoint/2010/main" val="39551986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A82E9-3EB7-1028-FEE4-0725E554C2AD}"/>
              </a:ext>
            </a:extLst>
          </p:cNvPr>
          <p:cNvSpPr>
            <a:spLocks noGrp="1"/>
          </p:cNvSpPr>
          <p:nvPr>
            <p:ph type="title"/>
          </p:nvPr>
        </p:nvSpPr>
        <p:spPr/>
        <p:txBody>
          <a:bodyPr/>
          <a:lstStyle/>
          <a:p>
            <a:r>
              <a:rPr lang="en-US" dirty="0" err="1"/>
              <a:t>Github</a:t>
            </a:r>
            <a:r>
              <a:rPr lang="en-US" dirty="0"/>
              <a:t> Link</a:t>
            </a:r>
            <a:endParaRPr lang="en-IN" dirty="0"/>
          </a:p>
        </p:txBody>
      </p:sp>
      <p:sp>
        <p:nvSpPr>
          <p:cNvPr id="4" name="Text Placeholder 3">
            <a:extLst>
              <a:ext uri="{FF2B5EF4-FFF2-40B4-BE49-F238E27FC236}">
                <a16:creationId xmlns:a16="http://schemas.microsoft.com/office/drawing/2014/main" id="{DE08EF9B-3D9C-BDE4-4614-C09EA7185029}"/>
              </a:ext>
            </a:extLst>
          </p:cNvPr>
          <p:cNvSpPr>
            <a:spLocks noGrp="1"/>
          </p:cNvSpPr>
          <p:nvPr>
            <p:ph type="body" sz="half" idx="2"/>
          </p:nvPr>
        </p:nvSpPr>
        <p:spPr/>
        <p:txBody>
          <a:bodyPr/>
          <a:lstStyle/>
          <a:p>
            <a:r>
              <a:rPr lang="en-IN" dirty="0"/>
              <a:t>https://github.com/harshavardhan2227/Air_Quality_Prediction.git</a:t>
            </a:r>
          </a:p>
        </p:txBody>
      </p:sp>
      <p:pic>
        <p:nvPicPr>
          <p:cNvPr id="3" name="Picture Placeholder 4">
            <a:extLst>
              <a:ext uri="{FF2B5EF4-FFF2-40B4-BE49-F238E27FC236}">
                <a16:creationId xmlns:a16="http://schemas.microsoft.com/office/drawing/2014/main" id="{3ACDCDEC-628E-090E-A884-EB0A4EEC2F45}"/>
              </a:ext>
            </a:extLst>
          </p:cNvPr>
          <p:cNvPicPr>
            <a:picLocks noGrp="1" noChangeAspect="1"/>
          </p:cNvPicPr>
          <p:nvPr>
            <p:ph type="pic" idx="1"/>
          </p:nvPr>
        </p:nvPicPr>
        <p:blipFill>
          <a:blip r:embed="rId2"/>
          <a:srcRect t="2900" b="2900"/>
          <a:stretch>
            <a:fillRect/>
          </a:stretch>
        </p:blipFill>
        <p:spPr>
          <a:xfrm>
            <a:off x="7380288" y="609600"/>
            <a:ext cx="3667125" cy="5181600"/>
          </a:xfrm>
        </p:spPr>
      </p:pic>
    </p:spTree>
    <p:extLst>
      <p:ext uri="{BB962C8B-B14F-4D97-AF65-F5344CB8AC3E}">
        <p14:creationId xmlns:p14="http://schemas.microsoft.com/office/powerpoint/2010/main" val="3777248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18765-AFF6-FEC0-8641-75BB90FC89A6}"/>
              </a:ext>
            </a:extLst>
          </p:cNvPr>
          <p:cNvSpPr>
            <a:spLocks noGrp="1"/>
          </p:cNvSpPr>
          <p:nvPr>
            <p:ph type="title"/>
          </p:nvPr>
        </p:nvSpPr>
        <p:spPr/>
        <p:txBody>
          <a:bodyPr/>
          <a:lstStyle/>
          <a:p>
            <a:r>
              <a:rPr lang="en-US" b="1" cap="none" dirty="0">
                <a:solidFill>
                  <a:schemeClr val="bg1"/>
                </a:solidFill>
              </a:rPr>
              <a:t>  PROBLEM STATEMENT</a:t>
            </a:r>
            <a:endParaRPr lang="en-IN" b="1" cap="none" dirty="0">
              <a:solidFill>
                <a:schemeClr val="bg1"/>
              </a:solidFill>
            </a:endParaRPr>
          </a:p>
        </p:txBody>
      </p:sp>
      <p:sp>
        <p:nvSpPr>
          <p:cNvPr id="4" name="Text Placeholder 3">
            <a:extLst>
              <a:ext uri="{FF2B5EF4-FFF2-40B4-BE49-F238E27FC236}">
                <a16:creationId xmlns:a16="http://schemas.microsoft.com/office/drawing/2014/main" id="{1AEB1FEC-4228-A05D-3E7E-2AE5787FBAD3}"/>
              </a:ext>
            </a:extLst>
          </p:cNvPr>
          <p:cNvSpPr>
            <a:spLocks noGrp="1"/>
          </p:cNvSpPr>
          <p:nvPr>
            <p:ph type="body" sz="half" idx="2"/>
          </p:nvPr>
        </p:nvSpPr>
        <p:spPr>
          <a:xfrm>
            <a:off x="1365344" y="2249486"/>
            <a:ext cx="5934511" cy="3541714"/>
          </a:xfrm>
        </p:spPr>
        <p:txBody>
          <a:bodyPr>
            <a:normAutofit/>
          </a:bodyPr>
          <a:lstStyle/>
          <a:p>
            <a:r>
              <a:rPr lang="en-US" sz="2000" dirty="0"/>
              <a:t>The problem is to develop a predictive model for air quality based on the provided dataset. Develop a predictive model using historical air quality data, including CO, NO, NO2, O3, SO2, PM2.5, PM10, and NH3 measurements. The aim is to forecast future air quality parameters based on past records, enabling vital insights for public health, environmental protection, and urban planning.</a:t>
            </a:r>
            <a:endParaRPr lang="en-IN" sz="1800" dirty="0"/>
          </a:p>
        </p:txBody>
      </p:sp>
      <p:pic>
        <p:nvPicPr>
          <p:cNvPr id="6" name="Picture Placeholder 17">
            <a:extLst>
              <a:ext uri="{FF2B5EF4-FFF2-40B4-BE49-F238E27FC236}">
                <a16:creationId xmlns:a16="http://schemas.microsoft.com/office/drawing/2014/main" id="{E55C1D1E-E888-3D18-683E-5A0C2AEE0FB2}"/>
              </a:ext>
            </a:extLst>
          </p:cNvPr>
          <p:cNvPicPr>
            <a:picLocks noGrp="1" noChangeAspect="1"/>
          </p:cNvPicPr>
          <p:nvPr>
            <p:ph type="pic" idx="1"/>
          </p:nvPr>
        </p:nvPicPr>
        <p:blipFill>
          <a:blip r:embed="rId2"/>
          <a:srcRect t="2986" b="2986"/>
          <a:stretch>
            <a:fillRect/>
          </a:stretch>
        </p:blipFill>
        <p:spPr>
          <a:xfrm>
            <a:off x="7380288" y="609600"/>
            <a:ext cx="3667125" cy="5181600"/>
          </a:xfrm>
        </p:spPr>
      </p:pic>
      <p:pic>
        <p:nvPicPr>
          <p:cNvPr id="7" name="Picture Placeholder 17">
            <a:extLst>
              <a:ext uri="{FF2B5EF4-FFF2-40B4-BE49-F238E27FC236}">
                <a16:creationId xmlns:a16="http://schemas.microsoft.com/office/drawing/2014/main" id="{3D4F83BE-9FA6-9315-F4BC-2C3A774AA341}"/>
              </a:ext>
            </a:extLst>
          </p:cNvPr>
          <p:cNvPicPr>
            <a:picLocks noChangeAspect="1"/>
          </p:cNvPicPr>
          <p:nvPr/>
        </p:nvPicPr>
        <p:blipFill>
          <a:blip r:embed="rId3"/>
          <a:srcRect t="1543" b="1543"/>
          <a:stretch/>
        </p:blipFill>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3262953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7309F-16DA-6C44-A009-A8B0FDECD21D}"/>
              </a:ext>
            </a:extLst>
          </p:cNvPr>
          <p:cNvSpPr>
            <a:spLocks noGrp="1"/>
          </p:cNvSpPr>
          <p:nvPr>
            <p:ph type="title"/>
          </p:nvPr>
        </p:nvSpPr>
        <p:spPr>
          <a:xfrm>
            <a:off x="1557973" y="356870"/>
            <a:ext cx="5066348" cy="1300480"/>
          </a:xfrm>
        </p:spPr>
        <p:txBody>
          <a:bodyPr>
            <a:normAutofit/>
          </a:bodyPr>
          <a:lstStyle/>
          <a:p>
            <a:pPr>
              <a:lnSpc>
                <a:spcPct val="100000"/>
              </a:lnSpc>
            </a:pPr>
            <a:r>
              <a:rPr lang="en-US" sz="5400" b="1" u="sng" dirty="0">
                <a:solidFill>
                  <a:schemeClr val="bg1"/>
                </a:solidFill>
                <a:effectLst>
                  <a:outerShdw blurRad="38100" dist="38100" dir="2700000" algn="tl">
                    <a:srgbClr val="000000">
                      <a:alpha val="43137"/>
                    </a:srgbClr>
                  </a:outerShdw>
                </a:effectLst>
              </a:rPr>
              <a:t>introduction</a:t>
            </a:r>
            <a:endParaRPr lang="en-IN" sz="5400" b="1" u="sng" dirty="0">
              <a:solidFill>
                <a:schemeClr val="bg1"/>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FE609064-19A6-1A13-C493-62B37738E10B}"/>
              </a:ext>
            </a:extLst>
          </p:cNvPr>
          <p:cNvSpPr>
            <a:spLocks noGrp="1"/>
          </p:cNvSpPr>
          <p:nvPr>
            <p:ph idx="1"/>
          </p:nvPr>
        </p:nvSpPr>
        <p:spPr>
          <a:xfrm>
            <a:off x="1563371" y="1952625"/>
            <a:ext cx="10236516" cy="3349624"/>
          </a:xfrm>
        </p:spPr>
        <p:txBody>
          <a:bodyPr>
            <a:normAutofit lnSpcReduction="10000"/>
          </a:bodyPr>
          <a:lstStyle/>
          <a:p>
            <a:pPr marL="0" indent="0">
              <a:buNone/>
            </a:pPr>
            <a:r>
              <a:rPr lang="en-US"/>
              <a:t>This dataset presents a comprehensive historical record of air quality measurements, encompassing essential parameters such as carbon monoxide (CO), nitrogen oxides (NO and NO2), ozone (O3), sulfur dioxide (SO2), fine particulate matter (PM2.5), coarse particulate matter (PM10), and ammonia (NH3). Covering a diverse range of timestamps, it offers valuable insights into air quality variations over time. The dataset's primary purpose is to facilitate the development of predictive models for forecasting air quality parameters, which holds critical significance for public health, environmental monitoring, and urban planning.</a:t>
            </a:r>
            <a:endParaRPr lang="en-IN" dirty="0"/>
          </a:p>
        </p:txBody>
      </p:sp>
    </p:spTree>
    <p:extLst>
      <p:ext uri="{BB962C8B-B14F-4D97-AF65-F5344CB8AC3E}">
        <p14:creationId xmlns:p14="http://schemas.microsoft.com/office/powerpoint/2010/main" val="1977468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FED85-E41D-CB0B-AD5C-FCB254667889}"/>
              </a:ext>
            </a:extLst>
          </p:cNvPr>
          <p:cNvSpPr>
            <a:spLocks noGrp="1"/>
          </p:cNvSpPr>
          <p:nvPr>
            <p:ph type="title"/>
          </p:nvPr>
        </p:nvSpPr>
        <p:spPr>
          <a:xfrm>
            <a:off x="3173413" y="-265402"/>
            <a:ext cx="9905998" cy="1478570"/>
          </a:xfrm>
        </p:spPr>
        <p:txBody>
          <a:bodyPr>
            <a:normAutofit/>
          </a:bodyPr>
          <a:lstStyle/>
          <a:p>
            <a:r>
              <a:rPr lang="en-US" sz="5400" b="1" u="sng" dirty="0">
                <a:solidFill>
                  <a:schemeClr val="bg1"/>
                </a:solidFill>
              </a:rPr>
              <a:t>implementation</a:t>
            </a:r>
            <a:endParaRPr lang="en-IN" sz="5400" b="1" u="sng" dirty="0">
              <a:solidFill>
                <a:schemeClr val="bg1"/>
              </a:solidFill>
            </a:endParaRPr>
          </a:p>
        </p:txBody>
      </p:sp>
      <p:sp>
        <p:nvSpPr>
          <p:cNvPr id="3" name="Content Placeholder 2">
            <a:extLst>
              <a:ext uri="{FF2B5EF4-FFF2-40B4-BE49-F238E27FC236}">
                <a16:creationId xmlns:a16="http://schemas.microsoft.com/office/drawing/2014/main" id="{EA1BEFDB-6CC6-92EC-1008-9798368BBB03}"/>
              </a:ext>
            </a:extLst>
          </p:cNvPr>
          <p:cNvSpPr>
            <a:spLocks noGrp="1"/>
          </p:cNvSpPr>
          <p:nvPr>
            <p:ph idx="1"/>
          </p:nvPr>
        </p:nvSpPr>
        <p:spPr>
          <a:xfrm>
            <a:off x="1141412" y="975360"/>
            <a:ext cx="9905999" cy="5679440"/>
          </a:xfrm>
        </p:spPr>
        <p:txBody>
          <a:bodyPr>
            <a:normAutofit fontScale="85000" lnSpcReduction="10000"/>
          </a:bodyPr>
          <a:lstStyle/>
          <a:p>
            <a:pPr marL="0" indent="0" algn="just">
              <a:buNone/>
            </a:pPr>
            <a:r>
              <a:rPr lang="en-US" sz="3200" b="1" dirty="0">
                <a:solidFill>
                  <a:schemeClr val="bg1"/>
                </a:solidFill>
                <a:effectLst>
                  <a:outerShdw blurRad="38100" dist="38100" dir="2700000" algn="tl">
                    <a:srgbClr val="000000">
                      <a:alpha val="43137"/>
                    </a:srgbClr>
                  </a:outerShdw>
                </a:effectLst>
              </a:rPr>
              <a:t>Linear Regression:</a:t>
            </a:r>
          </a:p>
          <a:p>
            <a:pPr marL="0" indent="0" algn="just">
              <a:buNone/>
            </a:pPr>
            <a:r>
              <a:rPr lang="en-US" sz="1900" b="0" i="0" dirty="0">
                <a:effectLst/>
                <a:latin typeface="Söhne"/>
              </a:rPr>
              <a:t>1.Data Collection: Gather a dataset containing the dependent variable (target) and one or more independent variables </a:t>
            </a:r>
          </a:p>
          <a:p>
            <a:pPr marL="0" indent="0" algn="just">
              <a:buNone/>
            </a:pPr>
            <a:r>
              <a:rPr lang="en-US" sz="1900" b="0" i="0" dirty="0">
                <a:effectLst/>
                <a:latin typeface="Söhne"/>
              </a:rPr>
              <a:t>2.Data Preprocessing: Clean and preprocess the data by handling missing values, outliers, and scaling if necessary.                                                                                                                                                                                 3.Split Data: Divide the dataset into training and testing subsets to evaluate the model's performance.</a:t>
            </a:r>
          </a:p>
          <a:p>
            <a:pPr marL="0" indent="0" algn="just">
              <a:buNone/>
            </a:pPr>
            <a:r>
              <a:rPr lang="en-US" sz="1900" b="0" i="0" dirty="0">
                <a:effectLst/>
                <a:latin typeface="Söhne"/>
              </a:rPr>
              <a:t>4. Choose a Model: Select the appropriate type of linear regression based on the problem (e.g., simple linear regression for one feature or multiple linear regression for multiple features).</a:t>
            </a:r>
          </a:p>
          <a:p>
            <a:pPr marL="0" indent="0" algn="just">
              <a:buNone/>
            </a:pPr>
            <a:r>
              <a:rPr lang="en-US" sz="1900" b="0" i="0" dirty="0">
                <a:effectLst/>
                <a:latin typeface="Söhne"/>
              </a:rPr>
              <a:t>5.Model Training: Fit the linear regression model to the training data by finding the coefficients that minimize the error (usually using the least squares method).</a:t>
            </a:r>
          </a:p>
          <a:p>
            <a:pPr marL="0" indent="0" algn="just">
              <a:buNone/>
            </a:pPr>
            <a:r>
              <a:rPr lang="en-US" sz="1900" b="0" i="0" dirty="0">
                <a:effectLst/>
                <a:latin typeface="Söhne"/>
              </a:rPr>
              <a:t>6.Model Evaluation: Assess the model's performance using evaluation metrics such as Mean Squared Error (MSE) or R-squared on the test data.</a:t>
            </a:r>
          </a:p>
          <a:p>
            <a:pPr marL="0" indent="0" algn="just">
              <a:buNone/>
            </a:pPr>
            <a:r>
              <a:rPr lang="en-US" sz="1900" b="0" i="0" dirty="0">
                <a:effectLst/>
                <a:latin typeface="Söhne"/>
              </a:rPr>
              <a:t>7. Make Predictions : Use the trained model to make predictions on new or unseen data.</a:t>
            </a:r>
          </a:p>
          <a:p>
            <a:pPr marL="0" indent="0" algn="just">
              <a:buNone/>
            </a:pPr>
            <a:r>
              <a:rPr lang="en-US" sz="1900" dirty="0">
                <a:latin typeface="Söhne"/>
              </a:rPr>
              <a:t>8</a:t>
            </a:r>
            <a:r>
              <a:rPr lang="en-US" sz="1900" b="0" i="0" dirty="0">
                <a:effectLst/>
                <a:latin typeface="Söhne"/>
              </a:rPr>
              <a:t>.Interpret Results: Analyze the coefficients to understand the impact of each independent variable on the dependent variable.).</a:t>
            </a:r>
          </a:p>
          <a:p>
            <a:pPr marL="0" indent="0" algn="just">
              <a:buNone/>
            </a:pPr>
            <a:r>
              <a:rPr lang="en-US" sz="1900" b="0" i="0" dirty="0">
                <a:effectLst/>
                <a:latin typeface="Söhne"/>
              </a:rPr>
              <a:t>Linear regression is a fundamental technique in machine learning and statistics used for both simple and complex predictive modeling tasks.</a:t>
            </a:r>
          </a:p>
          <a:p>
            <a:pPr marL="0" indent="0" algn="just">
              <a:buNone/>
            </a:pPr>
            <a:endParaRPr lang="en-US" sz="1800" b="0" i="0" dirty="0">
              <a:effectLst/>
              <a:latin typeface="Söhne"/>
            </a:endParaRPr>
          </a:p>
          <a:p>
            <a:pPr marL="0" indent="0" algn="just">
              <a:buNone/>
            </a:pPr>
            <a:endParaRPr lang="en-IN" sz="32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84965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12EF4-AE62-EAEA-B380-A7EB7EE8EACA}"/>
              </a:ext>
            </a:extLst>
          </p:cNvPr>
          <p:cNvSpPr>
            <a:spLocks noGrp="1"/>
          </p:cNvSpPr>
          <p:nvPr>
            <p:ph type="title"/>
          </p:nvPr>
        </p:nvSpPr>
        <p:spPr>
          <a:xfrm>
            <a:off x="1026897" y="-385603"/>
            <a:ext cx="5934508" cy="1639886"/>
          </a:xfrm>
        </p:spPr>
        <p:txBody>
          <a:bodyPr/>
          <a:lstStyle/>
          <a:p>
            <a:r>
              <a:rPr lang="en-US" b="1" dirty="0">
                <a:solidFill>
                  <a:schemeClr val="bg1"/>
                </a:solidFill>
              </a:rPr>
              <a:t>SUPPORT Vector </a:t>
            </a:r>
            <a:r>
              <a:rPr lang="en-US" b="1" dirty="0" err="1">
                <a:solidFill>
                  <a:schemeClr val="bg1"/>
                </a:solidFill>
              </a:rPr>
              <a:t>MAChine</a:t>
            </a:r>
            <a:endParaRPr lang="en-IN" b="1" dirty="0">
              <a:solidFill>
                <a:schemeClr val="bg1"/>
              </a:solidFill>
            </a:endParaRPr>
          </a:p>
        </p:txBody>
      </p:sp>
      <p:sp>
        <p:nvSpPr>
          <p:cNvPr id="6" name="Text Placeholder 5">
            <a:extLst>
              <a:ext uri="{FF2B5EF4-FFF2-40B4-BE49-F238E27FC236}">
                <a16:creationId xmlns:a16="http://schemas.microsoft.com/office/drawing/2014/main" id="{519B4DFA-4383-D50E-F28D-93E52C118D98}"/>
              </a:ext>
            </a:extLst>
          </p:cNvPr>
          <p:cNvSpPr>
            <a:spLocks noGrp="1"/>
          </p:cNvSpPr>
          <p:nvPr>
            <p:ph type="body" sz="half" idx="2"/>
          </p:nvPr>
        </p:nvSpPr>
        <p:spPr>
          <a:xfrm>
            <a:off x="839755" y="1343608"/>
            <a:ext cx="10226351" cy="4973216"/>
          </a:xfrm>
        </p:spPr>
        <p:txBody>
          <a:bodyPr>
            <a:normAutofit lnSpcReduction="10000"/>
          </a:bodyPr>
          <a:lstStyle/>
          <a:p>
            <a:r>
              <a:rPr lang="en-US" dirty="0"/>
              <a:t>1.Data Collection: Gather a labeled dataset with features and corresponding class labels.</a:t>
            </a:r>
          </a:p>
          <a:p>
            <a:r>
              <a:rPr lang="en-US" dirty="0"/>
              <a:t>2. Data Preprocessing : Clean and preprocess the data, which may include feature scaling and handling missing values.</a:t>
            </a:r>
          </a:p>
          <a:p>
            <a:r>
              <a:rPr lang="en-US" dirty="0"/>
              <a:t>3. Split Data: Divide the dataset into training and testing sets to evaluate the model's performance.</a:t>
            </a:r>
          </a:p>
          <a:p>
            <a:r>
              <a:rPr lang="en-US" dirty="0"/>
              <a:t>4. Select SVM Type: Choose the appropriate SVM type based on the problem: linear SVM for linearly separable data or kernel SVM for non-linear data.</a:t>
            </a:r>
          </a:p>
          <a:p>
            <a:r>
              <a:rPr lang="en-US" dirty="0"/>
              <a:t>5. Model Training: Train the SVM by finding the optimal hyperplane (or non-linear boundary) that maximizes the margin between classes while minimizing classification errors.</a:t>
            </a:r>
          </a:p>
          <a:p>
            <a:r>
              <a:rPr lang="en-US" dirty="0"/>
              <a:t>6. Hyperparameter Tuning: Adjust hyperparameters like the regularization parameter (C) or kernel type to fine-tune the model's performance.</a:t>
            </a:r>
          </a:p>
          <a:p>
            <a:r>
              <a:rPr lang="en-US" dirty="0"/>
              <a:t>7. Model Evaluation: Assess the model's performance using metrics like accuracy, precision, recall, F1-score, or ROC curves on the test data.</a:t>
            </a:r>
          </a:p>
          <a:p>
            <a:r>
              <a:rPr lang="en-US" dirty="0"/>
              <a:t>9. Make Predictions**: Use the trained SVM to classify new or unseen data points.</a:t>
            </a:r>
          </a:p>
          <a:p>
            <a:r>
              <a:rPr lang="en-US" dirty="0"/>
              <a:t>10. Interpret Results**: Analyze support vectors and decision boundaries to gain insights into the model's classification decisions.</a:t>
            </a:r>
          </a:p>
          <a:p>
            <a:endParaRPr lang="en-IN" dirty="0"/>
          </a:p>
        </p:txBody>
      </p:sp>
    </p:spTree>
    <p:extLst>
      <p:ext uri="{BB962C8B-B14F-4D97-AF65-F5344CB8AC3E}">
        <p14:creationId xmlns:p14="http://schemas.microsoft.com/office/powerpoint/2010/main" val="4088783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CFD9A-3864-77AA-AFE5-4D6CB8D858E9}"/>
              </a:ext>
            </a:extLst>
          </p:cNvPr>
          <p:cNvSpPr>
            <a:spLocks noGrp="1"/>
          </p:cNvSpPr>
          <p:nvPr>
            <p:ph type="title"/>
          </p:nvPr>
        </p:nvSpPr>
        <p:spPr>
          <a:xfrm>
            <a:off x="1169043" y="0"/>
            <a:ext cx="9878368" cy="1018572"/>
          </a:xfrm>
        </p:spPr>
        <p:txBody>
          <a:bodyPr>
            <a:normAutofit/>
          </a:bodyPr>
          <a:lstStyle/>
          <a:p>
            <a:r>
              <a:rPr lang="en-US" dirty="0">
                <a:solidFill>
                  <a:schemeClr val="bg1"/>
                </a:solidFill>
              </a:rPr>
              <a:t>Lasso Regression</a:t>
            </a:r>
            <a:endParaRPr lang="en-IN" dirty="0">
              <a:solidFill>
                <a:schemeClr val="bg1"/>
              </a:solidFill>
            </a:endParaRPr>
          </a:p>
        </p:txBody>
      </p:sp>
      <p:sp>
        <p:nvSpPr>
          <p:cNvPr id="5" name="Content Placeholder 4">
            <a:extLst>
              <a:ext uri="{FF2B5EF4-FFF2-40B4-BE49-F238E27FC236}">
                <a16:creationId xmlns:a16="http://schemas.microsoft.com/office/drawing/2014/main" id="{811602DD-A43A-D2CA-3BAC-D4263F818D5D}"/>
              </a:ext>
            </a:extLst>
          </p:cNvPr>
          <p:cNvSpPr>
            <a:spLocks noGrp="1"/>
          </p:cNvSpPr>
          <p:nvPr>
            <p:ph idx="1"/>
          </p:nvPr>
        </p:nvSpPr>
        <p:spPr>
          <a:xfrm>
            <a:off x="1169043" y="1018572"/>
            <a:ext cx="10139423" cy="5162310"/>
          </a:xfrm>
        </p:spPr>
        <p:txBody>
          <a:bodyPr>
            <a:noAutofit/>
          </a:bodyPr>
          <a:lstStyle/>
          <a:p>
            <a:pPr marL="0" indent="0">
              <a:buNone/>
            </a:pPr>
            <a:r>
              <a:rPr lang="en-US" sz="2400" dirty="0"/>
              <a:t>1.  dataset with predictor variables and a target variable.</a:t>
            </a:r>
          </a:p>
          <a:p>
            <a:pPr marL="0" indent="0">
              <a:buNone/>
            </a:pPr>
            <a:r>
              <a:rPr lang="en-US" sz="2400" dirty="0"/>
              <a:t>2. Choose Lasso regression as your model, adding an L1 regularization term.</a:t>
            </a:r>
          </a:p>
          <a:p>
            <a:pPr marL="0" indent="0">
              <a:buNone/>
            </a:pPr>
            <a:r>
              <a:rPr lang="en-US" sz="2400" dirty="0"/>
              <a:t>3. Split the data into training and testing sets.</a:t>
            </a:r>
          </a:p>
          <a:p>
            <a:pPr marL="0" indent="0">
              <a:buNone/>
            </a:pPr>
            <a:r>
              <a:rPr lang="en-US" sz="2400" dirty="0"/>
              <a:t>4. Select the regularization parameter (λ) using cross-validation.</a:t>
            </a:r>
          </a:p>
          <a:p>
            <a:pPr marL="0" indent="0">
              <a:buNone/>
            </a:pPr>
            <a:r>
              <a:rPr lang="en-US" sz="2400" dirty="0"/>
              <a:t>5. Train the Lasso model, make predictions, evaluate performance, and analyze the coefficients for feature selection.</a:t>
            </a:r>
            <a:endParaRPr lang="en-IN" sz="2400" dirty="0"/>
          </a:p>
          <a:p>
            <a:pPr marL="0" indent="0">
              <a:buNone/>
            </a:pPr>
            <a:endParaRPr lang="en-IN" b="1" dirty="0"/>
          </a:p>
        </p:txBody>
      </p:sp>
    </p:spTree>
    <p:extLst>
      <p:ext uri="{BB962C8B-B14F-4D97-AF65-F5344CB8AC3E}">
        <p14:creationId xmlns:p14="http://schemas.microsoft.com/office/powerpoint/2010/main" val="2317784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AE7CF-801A-9300-F16C-5AC4AAA4F8AF}"/>
              </a:ext>
            </a:extLst>
          </p:cNvPr>
          <p:cNvSpPr>
            <a:spLocks noGrp="1"/>
          </p:cNvSpPr>
          <p:nvPr>
            <p:ph type="title"/>
          </p:nvPr>
        </p:nvSpPr>
        <p:spPr>
          <a:xfrm>
            <a:off x="1141413" y="618518"/>
            <a:ext cx="9905998" cy="1106110"/>
          </a:xfrm>
        </p:spPr>
        <p:txBody>
          <a:bodyPr/>
          <a:lstStyle/>
          <a:p>
            <a:r>
              <a:rPr lang="en-US" dirty="0">
                <a:solidFill>
                  <a:schemeClr val="bg1">
                    <a:lumMod val="85000"/>
                    <a:lumOff val="15000"/>
                  </a:schemeClr>
                </a:solidFill>
              </a:rPr>
              <a:t>ridge</a:t>
            </a:r>
            <a:r>
              <a:rPr lang="en-US" dirty="0"/>
              <a:t> </a:t>
            </a:r>
            <a:r>
              <a:rPr lang="en-US" dirty="0">
                <a:solidFill>
                  <a:schemeClr val="bg2"/>
                </a:solidFill>
              </a:rPr>
              <a:t>regression</a:t>
            </a:r>
            <a:endParaRPr lang="en-IN" dirty="0">
              <a:solidFill>
                <a:schemeClr val="bg2"/>
              </a:solidFill>
            </a:endParaRPr>
          </a:p>
        </p:txBody>
      </p:sp>
      <p:sp>
        <p:nvSpPr>
          <p:cNvPr id="3" name="Content Placeholder 2">
            <a:extLst>
              <a:ext uri="{FF2B5EF4-FFF2-40B4-BE49-F238E27FC236}">
                <a16:creationId xmlns:a16="http://schemas.microsoft.com/office/drawing/2014/main" id="{5F741FBC-9065-472E-C641-77F703BC7633}"/>
              </a:ext>
            </a:extLst>
          </p:cNvPr>
          <p:cNvSpPr>
            <a:spLocks noGrp="1"/>
          </p:cNvSpPr>
          <p:nvPr>
            <p:ph idx="1"/>
          </p:nvPr>
        </p:nvSpPr>
        <p:spPr>
          <a:xfrm>
            <a:off x="1141413" y="1574157"/>
            <a:ext cx="9905999" cy="4665325"/>
          </a:xfrm>
        </p:spPr>
        <p:txBody>
          <a:bodyPr>
            <a:normAutofit/>
          </a:bodyPr>
          <a:lstStyle/>
          <a:p>
            <a:pPr marL="0" indent="0">
              <a:buNone/>
            </a:pPr>
            <a:r>
              <a:rPr lang="en-US" dirty="0"/>
              <a:t>1. dataset with predictor variables and a target variable.</a:t>
            </a:r>
          </a:p>
          <a:p>
            <a:pPr marL="0" indent="0">
              <a:buNone/>
            </a:pPr>
            <a:r>
              <a:rPr lang="en-US" dirty="0"/>
              <a:t>2. Choose Ridge regression as your model, adding an L2 regularization term.</a:t>
            </a:r>
          </a:p>
          <a:p>
            <a:pPr marL="0" indent="0">
              <a:buNone/>
            </a:pPr>
            <a:r>
              <a:rPr lang="en-US" dirty="0"/>
              <a:t>3. Split the data into training and testing sets.</a:t>
            </a:r>
          </a:p>
          <a:p>
            <a:pPr marL="0" indent="0">
              <a:buNone/>
            </a:pPr>
            <a:r>
              <a:rPr lang="en-US" dirty="0"/>
              <a:t>4. Select the regularization parameter (λ) using cross-validation.</a:t>
            </a:r>
          </a:p>
          <a:p>
            <a:pPr marL="0" indent="0">
              <a:buNone/>
            </a:pPr>
            <a:r>
              <a:rPr lang="en-US" dirty="0"/>
              <a:t>5. Train the Ridge model, make predictions, evaluate performance, and analyze the coefficients for feature balance.</a:t>
            </a:r>
            <a:endParaRPr lang="en-IN" dirty="0"/>
          </a:p>
        </p:txBody>
      </p:sp>
    </p:spTree>
    <p:extLst>
      <p:ext uri="{BB962C8B-B14F-4D97-AF65-F5344CB8AC3E}">
        <p14:creationId xmlns:p14="http://schemas.microsoft.com/office/powerpoint/2010/main" val="1044921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F55B2-A298-9340-CD46-F4C02C399A8C}"/>
              </a:ext>
            </a:extLst>
          </p:cNvPr>
          <p:cNvSpPr>
            <a:spLocks noGrp="1"/>
          </p:cNvSpPr>
          <p:nvPr>
            <p:ph type="title"/>
          </p:nvPr>
        </p:nvSpPr>
        <p:spPr>
          <a:xfrm>
            <a:off x="1141413" y="618518"/>
            <a:ext cx="9905998" cy="955639"/>
          </a:xfrm>
        </p:spPr>
        <p:txBody>
          <a:bodyPr/>
          <a:lstStyle/>
          <a:p>
            <a:r>
              <a:rPr lang="en-US" dirty="0" err="1">
                <a:solidFill>
                  <a:schemeClr val="bg1">
                    <a:lumMod val="95000"/>
                    <a:lumOff val="5000"/>
                  </a:schemeClr>
                </a:solidFill>
              </a:rPr>
              <a:t>Knn</a:t>
            </a:r>
            <a:r>
              <a:rPr lang="en-US" dirty="0">
                <a:solidFill>
                  <a:schemeClr val="bg1">
                    <a:lumMod val="95000"/>
                    <a:lumOff val="5000"/>
                  </a:schemeClr>
                </a:solidFill>
              </a:rPr>
              <a:t> regression</a:t>
            </a:r>
            <a:endParaRPr lang="en-IN" dirty="0">
              <a:solidFill>
                <a:schemeClr val="bg1">
                  <a:lumMod val="95000"/>
                  <a:lumOff val="5000"/>
                </a:schemeClr>
              </a:solidFill>
            </a:endParaRPr>
          </a:p>
        </p:txBody>
      </p:sp>
      <p:sp>
        <p:nvSpPr>
          <p:cNvPr id="3" name="Content Placeholder 2">
            <a:extLst>
              <a:ext uri="{FF2B5EF4-FFF2-40B4-BE49-F238E27FC236}">
                <a16:creationId xmlns:a16="http://schemas.microsoft.com/office/drawing/2014/main" id="{D5EE89B2-BAF2-45CD-4A57-3D1348956865}"/>
              </a:ext>
            </a:extLst>
          </p:cNvPr>
          <p:cNvSpPr>
            <a:spLocks noGrp="1"/>
          </p:cNvSpPr>
          <p:nvPr>
            <p:ph idx="1"/>
          </p:nvPr>
        </p:nvSpPr>
        <p:spPr>
          <a:xfrm>
            <a:off x="1141411" y="1589729"/>
            <a:ext cx="9905999" cy="4764771"/>
          </a:xfrm>
        </p:spPr>
        <p:txBody>
          <a:bodyPr>
            <a:normAutofit/>
          </a:bodyPr>
          <a:lstStyle/>
          <a:p>
            <a:pPr marL="0" indent="0">
              <a:buNone/>
            </a:pPr>
            <a:r>
              <a:rPr lang="en-US" dirty="0"/>
              <a:t>1.  dataset with predictor variables and a target variable.</a:t>
            </a:r>
          </a:p>
          <a:p>
            <a:pPr marL="0" indent="0">
              <a:buNone/>
            </a:pPr>
            <a:r>
              <a:rPr lang="en-US" dirty="0"/>
              <a:t>2. Choose the number of neighbors (k) for the k-NN algorithm.</a:t>
            </a:r>
          </a:p>
          <a:p>
            <a:pPr marL="0" indent="0">
              <a:buNone/>
            </a:pPr>
            <a:r>
              <a:rPr lang="en-US" dirty="0"/>
              <a:t>3. Split the data into a training set and a testing set.</a:t>
            </a:r>
          </a:p>
          <a:p>
            <a:pPr marL="0" indent="0">
              <a:buNone/>
            </a:pPr>
            <a:r>
              <a:rPr lang="en-US" dirty="0"/>
              <a:t>4. For each data point in the testing set, find the k nearest neighbors from the training set based on a distance metric (e.g., Euclidean distance).</a:t>
            </a:r>
          </a:p>
          <a:p>
            <a:pPr marL="0" indent="0">
              <a:buNone/>
            </a:pPr>
            <a:r>
              <a:rPr lang="en-US" dirty="0"/>
              <a:t>5. Predict the target variable by averaging or weighting the target values of the k nearest neighbors, and evaluate the model's performance.</a:t>
            </a:r>
            <a:endParaRPr lang="en-IN" dirty="0"/>
          </a:p>
        </p:txBody>
      </p:sp>
    </p:spTree>
    <p:extLst>
      <p:ext uri="{BB962C8B-B14F-4D97-AF65-F5344CB8AC3E}">
        <p14:creationId xmlns:p14="http://schemas.microsoft.com/office/powerpoint/2010/main" val="23613886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4C8C32A8-E4D9-473C-833A-8950C6E7C0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03EF818-EDF6-480C-9B86-0A3B979BCCF0}">
  <ds:schemaRefs>
    <ds:schemaRef ds:uri="http://schemas.microsoft.com/sharepoint/v3/contenttype/forms"/>
  </ds:schemaRefs>
</ds:datastoreItem>
</file>

<file path=customXml/itemProps3.xml><?xml version="1.0" encoding="utf-8"?>
<ds:datastoreItem xmlns:ds="http://schemas.openxmlformats.org/officeDocument/2006/customXml" ds:itemID="{B518BD99-41E9-467C-9777-74587F83171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TM04033919[[fn=Circuit]]</Template>
  <TotalTime>334</TotalTime>
  <Words>1093</Words>
  <Application>Microsoft Office PowerPoint</Application>
  <PresentationFormat>Widescreen</PresentationFormat>
  <Paragraphs>73</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Segoe UI Variable Display Semib</vt:lpstr>
      <vt:lpstr>Söhne</vt:lpstr>
      <vt:lpstr>Tw Cen MT</vt:lpstr>
      <vt:lpstr>Circuit</vt:lpstr>
      <vt:lpstr>AIR QUALITY PREDICTION</vt:lpstr>
      <vt:lpstr>content</vt:lpstr>
      <vt:lpstr>  PROBLEM STATEMENT</vt:lpstr>
      <vt:lpstr>introduction</vt:lpstr>
      <vt:lpstr>implementation</vt:lpstr>
      <vt:lpstr>SUPPORT Vector MAChine</vt:lpstr>
      <vt:lpstr>Lasso Regression</vt:lpstr>
      <vt:lpstr>ridge regression</vt:lpstr>
      <vt:lpstr>Knn regression</vt:lpstr>
      <vt:lpstr>Target Variable  </vt:lpstr>
      <vt:lpstr>Linear Regression</vt:lpstr>
      <vt:lpstr>Linear regression Output</vt:lpstr>
      <vt:lpstr>Linear Regression Output</vt:lpstr>
      <vt:lpstr>Support vector machine</vt:lpstr>
      <vt:lpstr>SVM OUTPUt</vt:lpstr>
      <vt:lpstr>SVM OUTput</vt:lpstr>
      <vt:lpstr>Lasso Regression</vt:lpstr>
      <vt:lpstr>Lasso regression output</vt:lpstr>
      <vt:lpstr>Ridge regression</vt:lpstr>
      <vt:lpstr>Ridge regression output</vt:lpstr>
      <vt:lpstr>Knn regression</vt:lpstr>
      <vt:lpstr>Knn regression output</vt:lpstr>
      <vt:lpstr>Conclusion:</vt:lpstr>
      <vt:lpstr>Github Link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 KOUSHIK</dc:creator>
  <cp:lastModifiedBy>Harsha Vardhan Moguloju</cp:lastModifiedBy>
  <cp:revision>5</cp:revision>
  <dcterms:created xsi:type="dcterms:W3CDTF">2023-09-24T17:29:02Z</dcterms:created>
  <dcterms:modified xsi:type="dcterms:W3CDTF">2023-11-05T17:58:24Z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